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317" r:id="rId4"/>
    <p:sldId id="327" r:id="rId5"/>
    <p:sldId id="340" r:id="rId6"/>
    <p:sldId id="349" r:id="rId7"/>
    <p:sldId id="328" r:id="rId8"/>
    <p:sldId id="346" r:id="rId9"/>
    <p:sldId id="342" r:id="rId10"/>
    <p:sldId id="343" r:id="rId11"/>
    <p:sldId id="350" r:id="rId12"/>
    <p:sldId id="347" r:id="rId13"/>
    <p:sldId id="344" r:id="rId14"/>
    <p:sldId id="345" r:id="rId15"/>
    <p:sldId id="28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AL MSAMI" initials="JM" lastIdx="1" clrIdx="0">
    <p:extLst>
      <p:ext uri="{19B8F6BF-5375-455C-9EA6-DF929625EA0E}">
        <p15:presenceInfo xmlns:p15="http://schemas.microsoft.com/office/powerpoint/2012/main" userId="S-1-5-21-989120576-247983735-990402492-1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ECFF"/>
    <a:srgbClr val="FF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34" autoAdjust="0"/>
  </p:normalViewPr>
  <p:slideViewPr>
    <p:cSldViewPr>
      <p:cViewPr>
        <p:scale>
          <a:sx n="83" d="100"/>
          <a:sy n="83" d="100"/>
        </p:scale>
        <p:origin x="1426"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6020BD-AE20-402C-A057-6D097B98B286}" type="datetimeFigureOut">
              <a:rPr lang="en-GB" smtClean="0"/>
              <a:t>21/02/2018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A39439-E138-4083-B687-F740BA9456CA}" type="slidenum">
              <a:rPr lang="en-GB" smtClean="0"/>
              <a:t>‹#›</a:t>
            </a:fld>
            <a:endParaRPr lang="en-GB"/>
          </a:p>
        </p:txBody>
      </p:sp>
    </p:spTree>
    <p:extLst>
      <p:ext uri="{BB962C8B-B14F-4D97-AF65-F5344CB8AC3E}">
        <p14:creationId xmlns:p14="http://schemas.microsoft.com/office/powerpoint/2010/main" val="3959608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A39439-E138-4083-B687-F740BA9456CA}" type="slidenum">
              <a:rPr lang="en-GB" smtClean="0"/>
              <a:t>1</a:t>
            </a:fld>
            <a:endParaRPr lang="en-GB" dirty="0"/>
          </a:p>
        </p:txBody>
      </p:sp>
    </p:spTree>
    <p:extLst>
      <p:ext uri="{BB962C8B-B14F-4D97-AF65-F5344CB8AC3E}">
        <p14:creationId xmlns:p14="http://schemas.microsoft.com/office/powerpoint/2010/main" val="3827479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13</a:t>
            </a:fld>
            <a:endParaRPr lang="en-GB" dirty="0"/>
          </a:p>
        </p:txBody>
      </p:sp>
    </p:spTree>
    <p:extLst>
      <p:ext uri="{BB962C8B-B14F-4D97-AF65-F5344CB8AC3E}">
        <p14:creationId xmlns:p14="http://schemas.microsoft.com/office/powerpoint/2010/main" val="957061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14</a:t>
            </a:fld>
            <a:endParaRPr lang="en-GB"/>
          </a:p>
        </p:txBody>
      </p:sp>
    </p:spTree>
    <p:extLst>
      <p:ext uri="{BB962C8B-B14F-4D97-AF65-F5344CB8AC3E}">
        <p14:creationId xmlns:p14="http://schemas.microsoft.com/office/powerpoint/2010/main" val="2098492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Southern Export Corridor</a:t>
            </a:r>
            <a:r>
              <a:rPr lang="en-GB" sz="1200" kern="1200" dirty="0">
                <a:solidFill>
                  <a:schemeClr val="tx1"/>
                </a:solidFill>
                <a:effectLst/>
                <a:latin typeface="+mn-lt"/>
                <a:ea typeface="+mn-ea"/>
                <a:cs typeface="+mn-cs"/>
              </a:rPr>
              <a:t> — A largely agricultural corridor focusing on cereals, agroforestry, tea, coffee, pulses and horticulture. Coordinated by among others the Southern Agricultural Growth Corridor of Tanzania (SAGCOT), a Public Private Partnership (PPP) focusing on agriculture and infrastructure. The corridor links the port of Dar </a:t>
            </a:r>
            <a:r>
              <a:rPr lang="en-GB" sz="1200" kern="1200" dirty="0" err="1">
                <a:solidFill>
                  <a:schemeClr val="tx1"/>
                </a:solidFill>
                <a:effectLst/>
                <a:latin typeface="+mn-lt"/>
                <a:ea typeface="+mn-ea"/>
                <a:cs typeface="+mn-cs"/>
              </a:rPr>
              <a:t>es</a:t>
            </a:r>
            <a:r>
              <a:rPr lang="en-GB" sz="1200" kern="1200" dirty="0">
                <a:solidFill>
                  <a:schemeClr val="tx1"/>
                </a:solidFill>
                <a:effectLst/>
                <a:latin typeface="+mn-lt"/>
                <a:ea typeface="+mn-ea"/>
                <a:cs typeface="+mn-cs"/>
              </a:rPr>
              <a:t> Salaam and other areas in Tanzania with the countries Southern neighbours including Mozambique, Zambia and Malawi. Also used as transit for exports of Zambian Copper.</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(ii) </a:t>
            </a:r>
            <a:r>
              <a:rPr lang="en-GB" sz="1200" b="1" kern="1200" dirty="0">
                <a:solidFill>
                  <a:schemeClr val="tx1"/>
                </a:solidFill>
                <a:effectLst/>
                <a:latin typeface="+mn-lt"/>
                <a:ea typeface="+mn-ea"/>
                <a:cs typeface="+mn-cs"/>
              </a:rPr>
              <a:t>Western Export Corridor</a:t>
            </a:r>
            <a:r>
              <a:rPr lang="en-GB" sz="1200" kern="1200" dirty="0">
                <a:solidFill>
                  <a:schemeClr val="tx1"/>
                </a:solidFill>
                <a:effectLst/>
                <a:latin typeface="+mn-lt"/>
                <a:ea typeface="+mn-ea"/>
                <a:cs typeface="+mn-cs"/>
              </a:rPr>
              <a:t>— Dominated by tobacco, pyrethrum, coffee, cotton, fisheries, agroforestry and minerals. Mainly serves the DR. Congo, Rwanda, Uganda and Burundi</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(iii) </a:t>
            </a:r>
            <a:r>
              <a:rPr lang="en-GB" sz="1200" b="1" kern="1200" dirty="0">
                <a:solidFill>
                  <a:schemeClr val="tx1"/>
                </a:solidFill>
                <a:effectLst/>
                <a:latin typeface="+mn-lt"/>
                <a:ea typeface="+mn-ea"/>
                <a:cs typeface="+mn-cs"/>
              </a:rPr>
              <a:t>Central Export Corridor</a:t>
            </a:r>
            <a:r>
              <a:rPr lang="en-GB" sz="1200" kern="1200" dirty="0">
                <a:solidFill>
                  <a:schemeClr val="tx1"/>
                </a:solidFill>
                <a:effectLst/>
                <a:latin typeface="+mn-lt"/>
                <a:ea typeface="+mn-ea"/>
                <a:cs typeface="+mn-cs"/>
              </a:rPr>
              <a:t>— a logistic hub due to its road and rail network linking other export corridors with the main port of Dar </a:t>
            </a:r>
            <a:r>
              <a:rPr lang="en-GB" sz="1200" kern="1200" dirty="0" err="1">
                <a:solidFill>
                  <a:schemeClr val="tx1"/>
                </a:solidFill>
                <a:effectLst/>
                <a:latin typeface="+mn-lt"/>
                <a:ea typeface="+mn-ea"/>
                <a:cs typeface="+mn-cs"/>
              </a:rPr>
              <a:t>es</a:t>
            </a:r>
            <a:r>
              <a:rPr lang="en-GB" sz="1200" kern="1200" dirty="0">
                <a:solidFill>
                  <a:schemeClr val="tx1"/>
                </a:solidFill>
                <a:effectLst/>
                <a:latin typeface="+mn-lt"/>
                <a:ea typeface="+mn-ea"/>
                <a:cs typeface="+mn-cs"/>
              </a:rPr>
              <a:t> Salaam. Has limited agriculture potential—nuts, some cereals and grapes— due to its semi-arid climate. Serves similar countries to Western Corridor. Coordinated by the Central Corridor Transit Transport Facilitation Agency (CCTFA)</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(iv) </a:t>
            </a:r>
            <a:r>
              <a:rPr lang="en-GB" sz="1200" b="1" kern="1200" dirty="0">
                <a:solidFill>
                  <a:schemeClr val="tx1"/>
                </a:solidFill>
                <a:effectLst/>
                <a:latin typeface="+mn-lt"/>
                <a:ea typeface="+mn-ea"/>
                <a:cs typeface="+mn-cs"/>
              </a:rPr>
              <a:t>Northern Export Corridor</a:t>
            </a:r>
            <a:r>
              <a:rPr lang="en-GB" sz="1200" kern="1200" dirty="0">
                <a:solidFill>
                  <a:schemeClr val="tx1"/>
                </a:solidFill>
                <a:effectLst/>
                <a:latin typeface="+mn-lt"/>
                <a:ea typeface="+mn-ea"/>
                <a:cs typeface="+mn-cs"/>
              </a:rPr>
              <a:t>—Coffee, tea, </a:t>
            </a:r>
            <a:r>
              <a:rPr lang="en-GB" sz="1200" kern="1200" dirty="0" err="1">
                <a:solidFill>
                  <a:schemeClr val="tx1"/>
                </a:solidFill>
                <a:effectLst/>
                <a:latin typeface="+mn-lt"/>
                <a:ea typeface="+mn-ea"/>
                <a:cs typeface="+mn-cs"/>
              </a:rPr>
              <a:t>horti</a:t>
            </a:r>
            <a:r>
              <a:rPr lang="en-GB" sz="1200" kern="1200" dirty="0">
                <a:solidFill>
                  <a:schemeClr val="tx1"/>
                </a:solidFill>
                <a:effectLst/>
                <a:latin typeface="+mn-lt"/>
                <a:ea typeface="+mn-ea"/>
                <a:cs typeface="+mn-cs"/>
              </a:rPr>
              <a:t> and floriculture. Links rest of Tanzania to Kenya. Has direct access to the international airport in Kilimanjaro and the Kenyan port of Mombasa</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(v) </a:t>
            </a:r>
            <a:r>
              <a:rPr lang="en-GB" sz="1200" b="1" kern="1200" dirty="0">
                <a:solidFill>
                  <a:schemeClr val="tx1"/>
                </a:solidFill>
                <a:effectLst/>
                <a:latin typeface="+mn-lt"/>
                <a:ea typeface="+mn-ea"/>
                <a:cs typeface="+mn-cs"/>
              </a:rPr>
              <a:t>Zanzibar-Pemba Export Corridor</a:t>
            </a:r>
            <a:r>
              <a:rPr lang="en-GB" sz="1200" kern="1200" dirty="0">
                <a:solidFill>
                  <a:schemeClr val="tx1"/>
                </a:solidFill>
                <a:effectLst/>
                <a:latin typeface="+mn-lt"/>
                <a:ea typeface="+mn-ea"/>
                <a:cs typeface="+mn-cs"/>
              </a:rPr>
              <a:t>—Spices (including cloves) and seaweed. Has potential to expand to natural gas and/oil. Has direct access to the Indian Ocean and close proximity with the international airports in Zanzibar and </a:t>
            </a:r>
            <a:r>
              <a:rPr lang="en-GB" sz="1200" kern="1200" dirty="0" err="1">
                <a:solidFill>
                  <a:schemeClr val="tx1"/>
                </a:solidFill>
                <a:effectLst/>
                <a:latin typeface="+mn-lt"/>
                <a:ea typeface="+mn-ea"/>
                <a:cs typeface="+mn-cs"/>
              </a:rPr>
              <a:t>Unguja</a:t>
            </a:r>
            <a:r>
              <a:rPr lang="en-GB" sz="1200"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3</a:t>
            </a:fld>
            <a:endParaRPr lang="en-GB"/>
          </a:p>
        </p:txBody>
      </p:sp>
    </p:spTree>
    <p:extLst>
      <p:ext uri="{BB962C8B-B14F-4D97-AF65-F5344CB8AC3E}">
        <p14:creationId xmlns:p14="http://schemas.microsoft.com/office/powerpoint/2010/main" val="1417688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4</a:t>
            </a:fld>
            <a:endParaRPr lang="en-GB"/>
          </a:p>
        </p:txBody>
      </p:sp>
    </p:spTree>
    <p:extLst>
      <p:ext uri="{BB962C8B-B14F-4D97-AF65-F5344CB8AC3E}">
        <p14:creationId xmlns:p14="http://schemas.microsoft.com/office/powerpoint/2010/main" val="2854046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marR="0" lvl="2" indent="0" algn="l" defTabSz="914400" rtl="0" eaLnBrk="1" fontAlgn="auto" latinLnBrk="0" hangingPunct="1">
              <a:lnSpc>
                <a:spcPct val="90000"/>
              </a:lnSpc>
              <a:spcBef>
                <a:spcPts val="0"/>
              </a:spcBef>
              <a:spcAft>
                <a:spcPts val="0"/>
              </a:spcAft>
              <a:buClrTx/>
              <a:buSzPct val="85000"/>
              <a:buFont typeface="Arial" panose="020B0604020202020204" pitchFamily="34" charset="0"/>
              <a:buNone/>
              <a:tabLst/>
              <a:defRPr/>
            </a:pPr>
            <a:r>
              <a:rPr lang="en-GB" sz="1200" kern="1200" dirty="0">
                <a:solidFill>
                  <a:schemeClr val="tx1"/>
                </a:solidFill>
                <a:effectLst/>
                <a:latin typeface="+mn-lt"/>
                <a:ea typeface="+mn-ea"/>
                <a:cs typeface="+mn-cs"/>
              </a:rPr>
              <a:t>Tanzania’s export potential hampered by supply side constraints including: Inadequately coordinated trade and investment policies, poor and unreliable infrastructure, weak education and training, limited access and absorption of technology. These undermine the realisation of recent gains in labour market efficiency, institutional and macroeconomic environment to improve the competitiveness of productive sectors, including agriculture. </a:t>
            </a:r>
            <a:endParaRPr lang="en-US" sz="1200" kern="1200" dirty="0">
              <a:solidFill>
                <a:schemeClr val="tx1"/>
              </a:solidFill>
              <a:effectLst/>
              <a:latin typeface="+mn-lt"/>
              <a:ea typeface="+mn-ea"/>
              <a:cs typeface="+mn-cs"/>
            </a:endParaRPr>
          </a:p>
          <a:p>
            <a:pPr marL="914400" lvl="2" indent="0" algn="l">
              <a:lnSpc>
                <a:spcPct val="90000"/>
              </a:lnSpc>
              <a:buSzPct val="85000"/>
              <a:buFont typeface="Arial" panose="020B0604020202020204" pitchFamily="34" charset="0"/>
              <a:buNone/>
            </a:pPr>
            <a:endParaRPr lang="en-US" sz="1200" dirty="0"/>
          </a:p>
          <a:p>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5</a:t>
            </a:fld>
            <a:endParaRPr lang="en-GB"/>
          </a:p>
        </p:txBody>
      </p:sp>
    </p:spTree>
    <p:extLst>
      <p:ext uri="{BB962C8B-B14F-4D97-AF65-F5344CB8AC3E}">
        <p14:creationId xmlns:p14="http://schemas.microsoft.com/office/powerpoint/2010/main" val="2196278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A39439-E138-4083-B687-F740BA9456CA}" type="slidenum">
              <a:rPr lang="en-GB" smtClean="0"/>
              <a:t>6</a:t>
            </a:fld>
            <a:endParaRPr lang="en-GB"/>
          </a:p>
        </p:txBody>
      </p:sp>
    </p:spTree>
    <p:extLst>
      <p:ext uri="{BB962C8B-B14F-4D97-AF65-F5344CB8AC3E}">
        <p14:creationId xmlns:p14="http://schemas.microsoft.com/office/powerpoint/2010/main" val="1563613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7</a:t>
            </a:fld>
            <a:endParaRPr lang="en-GB"/>
          </a:p>
        </p:txBody>
      </p:sp>
    </p:spTree>
    <p:extLst>
      <p:ext uri="{BB962C8B-B14F-4D97-AF65-F5344CB8AC3E}">
        <p14:creationId xmlns:p14="http://schemas.microsoft.com/office/powerpoint/2010/main" val="792519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cs typeface="Times New Roman" panose="02020603050405020304" pitchFamily="18" charset="0"/>
              </a:rPr>
              <a:t>In contrast to past trade and investment blueprints, the DTIS discusses concerns on Sanitary and Phytosanitary (SPS), Technical Barrier to Trade (TBT) as well as regulatory and other institutional bottlenecks hindering trade and investment in Mainland Tanzania and Zanzibar</a:t>
            </a:r>
            <a:endParaRPr lang="en-US" sz="1200" dirty="0"/>
          </a:p>
          <a:p>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8</a:t>
            </a:fld>
            <a:endParaRPr lang="en-GB"/>
          </a:p>
        </p:txBody>
      </p:sp>
    </p:spTree>
    <p:extLst>
      <p:ext uri="{BB962C8B-B14F-4D97-AF65-F5344CB8AC3E}">
        <p14:creationId xmlns:p14="http://schemas.microsoft.com/office/powerpoint/2010/main" val="3334037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Farmers and small businesses generally earn less than ten per cent of the final price of primary goods, as the largest margins are captured by importers and retailers. Differentiating products through branding allows the balance to shift in favour of growers and small businesses to capture more value. By contrast, selling unbranded dried spices like chillies allows middlemen to mark up prices by 300-400 per cent before selling to the tourism sector. Another pillar for the branding strategy is to register a geographical indication for cloves, which involves various steps in scientific identification</a:t>
            </a:r>
            <a:r>
              <a:rPr lang="en-US" sz="1200" dirty="0">
                <a:solidFill>
                  <a:schemeClr val="tx1"/>
                </a:solidFill>
                <a:cs typeface="Times New Roman" panose="02020603050405020304" pitchFamily="18" charset="0"/>
              </a:rPr>
              <a:t>. The branding initiative also supports local processing and packaging using simple technologies</a:t>
            </a:r>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9</a:t>
            </a:fld>
            <a:endParaRPr lang="en-GB"/>
          </a:p>
        </p:txBody>
      </p:sp>
    </p:spTree>
    <p:extLst>
      <p:ext uri="{BB962C8B-B14F-4D97-AF65-F5344CB8AC3E}">
        <p14:creationId xmlns:p14="http://schemas.microsoft.com/office/powerpoint/2010/main" val="2674211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A39439-E138-4083-B687-F740BA9456CA}" type="slidenum">
              <a:rPr lang="en-GB" smtClean="0"/>
              <a:t>10</a:t>
            </a:fld>
            <a:endParaRPr lang="en-GB"/>
          </a:p>
        </p:txBody>
      </p:sp>
    </p:spTree>
    <p:extLst>
      <p:ext uri="{BB962C8B-B14F-4D97-AF65-F5344CB8AC3E}">
        <p14:creationId xmlns:p14="http://schemas.microsoft.com/office/powerpoint/2010/main" val="383978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49B2DDA-EA7F-4C6C-8F8E-3B5BFDEFDB9B}" type="datetime1">
              <a:rPr lang="en-US" smtClean="0"/>
              <a:t>2/21/2018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8E403E-1BF0-469D-A93C-635C1B988100}" type="slidenum">
              <a:rPr lang="en-US"/>
              <a:pPr>
                <a:defRPr/>
              </a:pPr>
              <a:t>‹#›</a:t>
            </a:fld>
            <a:endParaRPr lang="en-US"/>
          </a:p>
        </p:txBody>
      </p:sp>
    </p:spTree>
    <p:extLst>
      <p:ext uri="{BB962C8B-B14F-4D97-AF65-F5344CB8AC3E}">
        <p14:creationId xmlns:p14="http://schemas.microsoft.com/office/powerpoint/2010/main" val="394429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1BA0C56-86A0-4CFF-BDF1-2C3EDE266781}" type="datetime1">
              <a:rPr lang="en-US" smtClean="0"/>
              <a:t>2/21/2018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BBE0FF-CAF0-41F2-984B-5C82CDDA429F}" type="slidenum">
              <a:rPr lang="en-US"/>
              <a:pPr>
                <a:defRPr/>
              </a:pPr>
              <a:t>‹#›</a:t>
            </a:fld>
            <a:endParaRPr lang="en-US"/>
          </a:p>
        </p:txBody>
      </p:sp>
    </p:spTree>
    <p:extLst>
      <p:ext uri="{BB962C8B-B14F-4D97-AF65-F5344CB8AC3E}">
        <p14:creationId xmlns:p14="http://schemas.microsoft.com/office/powerpoint/2010/main" val="2357114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64E308D-0031-4A24-9A91-C22F3752D73F}" type="datetime1">
              <a:rPr lang="en-US" smtClean="0"/>
              <a:t>2/21/2018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B3166E-D246-45C0-AAFC-DAD6E9F7FD39}" type="slidenum">
              <a:rPr lang="en-US"/>
              <a:pPr>
                <a:defRPr/>
              </a:pPr>
              <a:t>‹#›</a:t>
            </a:fld>
            <a:endParaRPr lang="en-US"/>
          </a:p>
        </p:txBody>
      </p:sp>
    </p:spTree>
    <p:extLst>
      <p:ext uri="{BB962C8B-B14F-4D97-AF65-F5344CB8AC3E}">
        <p14:creationId xmlns:p14="http://schemas.microsoft.com/office/powerpoint/2010/main" val="2342125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4D7F0F9-1E72-4BF3-9232-8ED2E4759E22}" type="datetime1">
              <a:rPr lang="en-US" smtClean="0"/>
              <a:t>2/21/2018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90F3A9-3CAE-446D-AA40-547A730FDA85}" type="slidenum">
              <a:rPr lang="en-US"/>
              <a:pPr>
                <a:defRPr/>
              </a:pPr>
              <a:t>‹#›</a:t>
            </a:fld>
            <a:endParaRPr lang="en-US"/>
          </a:p>
        </p:txBody>
      </p:sp>
    </p:spTree>
    <p:extLst>
      <p:ext uri="{BB962C8B-B14F-4D97-AF65-F5344CB8AC3E}">
        <p14:creationId xmlns:p14="http://schemas.microsoft.com/office/powerpoint/2010/main" val="27260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C26D3A-F298-4B67-8FA4-D85082A2EA5E}" type="datetime1">
              <a:rPr lang="en-US" smtClean="0"/>
              <a:t>2/21/2018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6779BF-935E-4E76-871D-05E70AD822CD}" type="slidenum">
              <a:rPr lang="en-US"/>
              <a:pPr>
                <a:defRPr/>
              </a:pPr>
              <a:t>‹#›</a:t>
            </a:fld>
            <a:endParaRPr lang="en-US"/>
          </a:p>
        </p:txBody>
      </p:sp>
    </p:spTree>
    <p:extLst>
      <p:ext uri="{BB962C8B-B14F-4D97-AF65-F5344CB8AC3E}">
        <p14:creationId xmlns:p14="http://schemas.microsoft.com/office/powerpoint/2010/main" val="2960502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D9BFA59-76D5-47ED-BC6A-C8EC605AFD3A}" type="datetime1">
              <a:rPr lang="en-US" smtClean="0"/>
              <a:t>2/21/2018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AD02EEC-B667-4928-8F70-210F60831DD8}" type="slidenum">
              <a:rPr lang="en-US"/>
              <a:pPr>
                <a:defRPr/>
              </a:pPr>
              <a:t>‹#›</a:t>
            </a:fld>
            <a:endParaRPr lang="en-US"/>
          </a:p>
        </p:txBody>
      </p:sp>
    </p:spTree>
    <p:extLst>
      <p:ext uri="{BB962C8B-B14F-4D97-AF65-F5344CB8AC3E}">
        <p14:creationId xmlns:p14="http://schemas.microsoft.com/office/powerpoint/2010/main" val="3491688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69E2830-2437-469B-ADC5-222D5840E4B0}" type="datetime1">
              <a:rPr lang="en-US" smtClean="0"/>
              <a:t>2/21/2018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CBA017-4EFF-4339-9C8F-7ED8E7B219CC}" type="slidenum">
              <a:rPr lang="en-US"/>
              <a:pPr>
                <a:defRPr/>
              </a:pPr>
              <a:t>‹#›</a:t>
            </a:fld>
            <a:endParaRPr lang="en-US"/>
          </a:p>
        </p:txBody>
      </p:sp>
    </p:spTree>
    <p:extLst>
      <p:ext uri="{BB962C8B-B14F-4D97-AF65-F5344CB8AC3E}">
        <p14:creationId xmlns:p14="http://schemas.microsoft.com/office/powerpoint/2010/main" val="119261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E1C833-44E6-4EF1-BD2B-1EABBE822F4C}" type="datetime1">
              <a:rPr lang="en-US" smtClean="0"/>
              <a:t>2/21/2018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F0B10D2-83BC-4E8A-9F85-B6C0F6FAD4BD}" type="slidenum">
              <a:rPr lang="en-US"/>
              <a:pPr>
                <a:defRPr/>
              </a:pPr>
              <a:t>‹#›</a:t>
            </a:fld>
            <a:endParaRPr lang="en-US"/>
          </a:p>
        </p:txBody>
      </p:sp>
    </p:spTree>
    <p:extLst>
      <p:ext uri="{BB962C8B-B14F-4D97-AF65-F5344CB8AC3E}">
        <p14:creationId xmlns:p14="http://schemas.microsoft.com/office/powerpoint/2010/main" val="3881634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387F1C-2F99-4B48-9D05-407599CBCA57}" type="datetime1">
              <a:rPr lang="en-US" smtClean="0"/>
              <a:t>2/21/2018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4F6AD46-85FF-48BE-BE1B-682E0FE21675}" type="slidenum">
              <a:rPr lang="en-US"/>
              <a:pPr>
                <a:defRPr/>
              </a:pPr>
              <a:t>‹#›</a:t>
            </a:fld>
            <a:endParaRPr lang="en-US"/>
          </a:p>
        </p:txBody>
      </p:sp>
    </p:spTree>
    <p:extLst>
      <p:ext uri="{BB962C8B-B14F-4D97-AF65-F5344CB8AC3E}">
        <p14:creationId xmlns:p14="http://schemas.microsoft.com/office/powerpoint/2010/main" val="14114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A55F7B5-8004-4863-8741-3374E4F6B055}" type="datetime1">
              <a:rPr lang="en-US" smtClean="0"/>
              <a:t>2/21/2018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C21413-187B-4C04-966B-3907923E6BAD}" type="slidenum">
              <a:rPr lang="en-US"/>
              <a:pPr>
                <a:defRPr/>
              </a:pPr>
              <a:t>‹#›</a:t>
            </a:fld>
            <a:endParaRPr lang="en-US"/>
          </a:p>
        </p:txBody>
      </p:sp>
    </p:spTree>
    <p:extLst>
      <p:ext uri="{BB962C8B-B14F-4D97-AF65-F5344CB8AC3E}">
        <p14:creationId xmlns:p14="http://schemas.microsoft.com/office/powerpoint/2010/main" val="1997702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1B67AC4-C273-4A2D-AF35-220F7FC9026A}" type="datetime1">
              <a:rPr lang="en-US" smtClean="0"/>
              <a:t>2/21/2018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AF1E2B7-3714-4F85-B95A-1093E24F8028}" type="slidenum">
              <a:rPr lang="en-US"/>
              <a:pPr>
                <a:defRPr/>
              </a:pPr>
              <a:t>‹#›</a:t>
            </a:fld>
            <a:endParaRPr lang="en-US"/>
          </a:p>
        </p:txBody>
      </p:sp>
    </p:spTree>
    <p:extLst>
      <p:ext uri="{BB962C8B-B14F-4D97-AF65-F5344CB8AC3E}">
        <p14:creationId xmlns:p14="http://schemas.microsoft.com/office/powerpoint/2010/main" val="206631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8F61D4A-027C-4DDD-9EF6-12E2AE53E015}" type="datetime1">
              <a:rPr lang="en-US" smtClean="0"/>
              <a:t>2/21/2018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206C17F-8EE1-40EC-9AB2-0DD60681B6E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5125" y="76200"/>
            <a:ext cx="25050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3"/>
          <p:cNvPicPr>
            <a:picLocks noChangeAspect="1" noChangeArrowheads="1"/>
          </p:cNvPicPr>
          <p:nvPr/>
        </p:nvPicPr>
        <p:blipFill>
          <a:blip r:embed="rId4">
            <a:extLst>
              <a:ext uri="{28A0092B-C50C-407E-A947-70E740481C1C}">
                <a14:useLocalDpi xmlns:a14="http://schemas.microsoft.com/office/drawing/2010/main" val="0"/>
              </a:ext>
            </a:extLst>
          </a:blip>
          <a:srcRect r="1646"/>
          <a:stretch>
            <a:fillRect/>
          </a:stretch>
        </p:blipFill>
        <p:spPr bwMode="auto">
          <a:xfrm>
            <a:off x="0" y="41148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3"/>
          <p:cNvPicPr>
            <a:picLocks noChangeAspect="1" noChangeArrowheads="1"/>
          </p:cNvPicPr>
          <p:nvPr/>
        </p:nvPicPr>
        <p:blipFill>
          <a:blip r:embed="rId4">
            <a:extLst>
              <a:ext uri="{28A0092B-C50C-407E-A947-70E740481C1C}">
                <a14:useLocalDpi xmlns:a14="http://schemas.microsoft.com/office/drawing/2010/main" val="0"/>
              </a:ext>
            </a:extLst>
          </a:blip>
          <a:srcRect r="1646"/>
          <a:stretch>
            <a:fillRect/>
          </a:stretch>
        </p:blipFill>
        <p:spPr bwMode="auto">
          <a:xfrm>
            <a:off x="0" y="4038600"/>
            <a:ext cx="9220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Title 1"/>
          <p:cNvSpPr>
            <a:spLocks noGrp="1"/>
          </p:cNvSpPr>
          <p:nvPr>
            <p:ph type="ctrTitle"/>
          </p:nvPr>
        </p:nvSpPr>
        <p:spPr>
          <a:xfrm>
            <a:off x="228600" y="685800"/>
            <a:ext cx="7543800" cy="4267200"/>
          </a:xfrm>
        </p:spPr>
        <p:txBody>
          <a:bodyPr/>
          <a:lstStyle/>
          <a:p>
            <a:pPr>
              <a:lnSpc>
                <a:spcPct val="90000"/>
              </a:lnSpc>
            </a:pPr>
            <a:r>
              <a:rPr lang="en-GB" sz="2800" b="1" dirty="0">
                <a:solidFill>
                  <a:schemeClr val="accent1"/>
                </a:solidFill>
                <a:latin typeface="Helvetica"/>
              </a:rPr>
              <a:t/>
            </a:r>
            <a:br>
              <a:rPr lang="en-GB" sz="2800" b="1" dirty="0">
                <a:solidFill>
                  <a:schemeClr val="accent1"/>
                </a:solidFill>
                <a:latin typeface="Helvetica"/>
              </a:rPr>
            </a:br>
            <a:r>
              <a:rPr lang="en-GB" sz="2800" b="1" dirty="0">
                <a:solidFill>
                  <a:schemeClr val="accent1"/>
                </a:solidFill>
                <a:latin typeface="Helvetica"/>
              </a:rPr>
              <a:t/>
            </a:r>
            <a:br>
              <a:rPr lang="en-GB" sz="2800" b="1" dirty="0">
                <a:solidFill>
                  <a:schemeClr val="accent1"/>
                </a:solidFill>
                <a:latin typeface="Helvetica"/>
              </a:rPr>
            </a:br>
            <a:r>
              <a:rPr lang="en-GB" sz="1800" dirty="0"/>
              <a:t/>
            </a:r>
            <a:br>
              <a:rPr lang="en-GB" sz="1800" dirty="0"/>
            </a:br>
            <a:r>
              <a:rPr lang="en-US" sz="3200" b="1" dirty="0">
                <a:solidFill>
                  <a:schemeClr val="accent1"/>
                </a:solidFill>
                <a:latin typeface="+mn-lt"/>
              </a:rPr>
              <a:t>Competitiveness and Diversification Along Key Export Corridors and Investment Climate for Value Chain Development</a:t>
            </a:r>
            <a:r>
              <a:rPr lang="en-GB" sz="3200" b="1" dirty="0">
                <a:solidFill>
                  <a:schemeClr val="accent1"/>
                </a:solidFill>
                <a:latin typeface="+mn-lt"/>
              </a:rPr>
              <a:t/>
            </a:r>
            <a:br>
              <a:rPr lang="en-GB" sz="3200" b="1" dirty="0">
                <a:solidFill>
                  <a:schemeClr val="accent1"/>
                </a:solidFill>
                <a:latin typeface="+mn-lt"/>
              </a:rPr>
            </a:br>
            <a:r>
              <a:rPr lang="en-GB" sz="1800" dirty="0"/>
              <a:t/>
            </a:r>
            <a:br>
              <a:rPr lang="en-GB" sz="1800" dirty="0"/>
            </a:br>
            <a:r>
              <a:rPr lang="en-GB" sz="1800" dirty="0"/>
              <a:t/>
            </a:r>
            <a:br>
              <a:rPr lang="en-GB" sz="1800" dirty="0"/>
            </a:br>
            <a:r>
              <a:rPr lang="en-CA" sz="2800" dirty="0">
                <a:solidFill>
                  <a:schemeClr val="tx2"/>
                </a:solidFill>
                <a:latin typeface="+mn-lt"/>
              </a:rPr>
              <a:t>Donald Mmari</a:t>
            </a:r>
            <a:br>
              <a:rPr lang="en-CA" sz="2800" dirty="0">
                <a:solidFill>
                  <a:schemeClr val="tx2"/>
                </a:solidFill>
                <a:latin typeface="+mn-lt"/>
              </a:rPr>
            </a:br>
            <a:r>
              <a:rPr lang="en-CA" sz="2400" dirty="0">
                <a:solidFill>
                  <a:schemeClr val="tx2"/>
                </a:solidFill>
                <a:latin typeface="+mn-lt"/>
              </a:rPr>
              <a:t/>
            </a:r>
            <a:br>
              <a:rPr lang="en-CA" sz="2400" dirty="0">
                <a:solidFill>
                  <a:schemeClr val="tx2"/>
                </a:solidFill>
                <a:latin typeface="+mn-lt"/>
              </a:rPr>
            </a:br>
            <a:r>
              <a:rPr lang="en-CA" sz="2400" dirty="0">
                <a:solidFill>
                  <a:schemeClr val="tx2"/>
                </a:solidFill>
                <a:latin typeface="+mn-lt"/>
              </a:rPr>
              <a:t/>
            </a:r>
            <a:br>
              <a:rPr lang="en-CA" sz="2400" dirty="0">
                <a:solidFill>
                  <a:schemeClr val="tx2"/>
                </a:solidFill>
                <a:latin typeface="+mn-lt"/>
              </a:rPr>
            </a:br>
            <a:r>
              <a:rPr lang="en-US" sz="2400" dirty="0">
                <a:solidFill>
                  <a:schemeClr val="tx2"/>
                </a:solidFill>
                <a:latin typeface="+mn-lt"/>
              </a:rPr>
              <a:t>KNOWLEDGE SHARING ON TRADE AND INVESTMENT </a:t>
            </a:r>
            <a:br>
              <a:rPr lang="en-US" sz="2400" dirty="0">
                <a:solidFill>
                  <a:schemeClr val="tx2"/>
                </a:solidFill>
                <a:latin typeface="+mn-lt"/>
              </a:rPr>
            </a:br>
            <a:r>
              <a:rPr lang="en-US" sz="2400" dirty="0">
                <a:solidFill>
                  <a:schemeClr val="tx2"/>
                </a:solidFill>
                <a:latin typeface="+mn-lt"/>
              </a:rPr>
              <a:t>“GOOD PRACTICES”</a:t>
            </a:r>
            <a:r>
              <a:rPr lang="en-CA" sz="2800" dirty="0">
                <a:solidFill>
                  <a:schemeClr val="tx2"/>
                </a:solidFill>
                <a:latin typeface="+mn-lt"/>
              </a:rPr>
              <a:t>, </a:t>
            </a:r>
            <a:br>
              <a:rPr lang="en-CA" sz="2800" dirty="0">
                <a:solidFill>
                  <a:schemeClr val="tx2"/>
                </a:solidFill>
                <a:latin typeface="+mn-lt"/>
              </a:rPr>
            </a:br>
            <a:r>
              <a:rPr lang="en-CA" sz="2800" dirty="0">
                <a:solidFill>
                  <a:schemeClr val="tx2"/>
                </a:solidFill>
                <a:latin typeface="+mn-lt"/>
              </a:rPr>
              <a:t/>
            </a:r>
            <a:br>
              <a:rPr lang="en-CA" sz="2800" dirty="0">
                <a:solidFill>
                  <a:schemeClr val="tx2"/>
                </a:solidFill>
                <a:latin typeface="+mn-lt"/>
              </a:rPr>
            </a:br>
            <a:r>
              <a:rPr lang="en-CA" sz="2800" dirty="0">
                <a:solidFill>
                  <a:schemeClr val="tx2"/>
                </a:solidFill>
                <a:latin typeface="+mn-lt"/>
              </a:rPr>
              <a:t>ACP House, Brussels, Belgium</a:t>
            </a:r>
            <a:br>
              <a:rPr lang="en-CA" sz="2800" dirty="0">
                <a:solidFill>
                  <a:schemeClr val="tx2"/>
                </a:solidFill>
                <a:latin typeface="+mn-lt"/>
              </a:rPr>
            </a:br>
            <a:r>
              <a:rPr lang="en-CA" sz="2800" dirty="0">
                <a:solidFill>
                  <a:schemeClr val="tx2"/>
                </a:solidFill>
                <a:latin typeface="+mn-lt"/>
              </a:rPr>
              <a:t/>
            </a:r>
            <a:br>
              <a:rPr lang="en-CA" sz="2800" dirty="0">
                <a:solidFill>
                  <a:schemeClr val="tx2"/>
                </a:solidFill>
                <a:latin typeface="+mn-lt"/>
              </a:rPr>
            </a:br>
            <a:r>
              <a:rPr lang="en-CA" sz="2800" dirty="0">
                <a:solidFill>
                  <a:schemeClr val="tx2"/>
                </a:solidFill>
                <a:latin typeface="+mn-lt"/>
              </a:rPr>
              <a:t>21</a:t>
            </a:r>
            <a:r>
              <a:rPr lang="en-CA" sz="2800" baseline="30000" dirty="0">
                <a:solidFill>
                  <a:schemeClr val="tx2"/>
                </a:solidFill>
                <a:latin typeface="+mn-lt"/>
              </a:rPr>
              <a:t>st</a:t>
            </a:r>
            <a:r>
              <a:rPr lang="en-CA" sz="2800" dirty="0">
                <a:solidFill>
                  <a:schemeClr val="tx2"/>
                </a:solidFill>
                <a:latin typeface="+mn-lt"/>
              </a:rPr>
              <a:t> February 2018</a:t>
            </a:r>
            <a:r>
              <a:rPr lang="en-CA" sz="2800" b="1" spc="50" dirty="0">
                <a:latin typeface="+mn-lt"/>
                <a:cs typeface="Georgia"/>
              </a:rPr>
              <a:t/>
            </a:r>
            <a:br>
              <a:rPr lang="en-CA" sz="2800" b="1" spc="50" dirty="0">
                <a:latin typeface="+mn-lt"/>
                <a:cs typeface="Georgia"/>
              </a:rPr>
            </a:br>
            <a:endParaRPr lang="en-US" sz="2800" dirty="0">
              <a:solidFill>
                <a:schemeClr val="tx2"/>
              </a:solidFill>
              <a:latin typeface="+mn-lt"/>
            </a:endParaRPr>
          </a:p>
        </p:txBody>
      </p:sp>
      <p:pic>
        <p:nvPicPr>
          <p:cNvPr id="5" name="Picture 4">
            <a:extLst>
              <a:ext uri="{FF2B5EF4-FFF2-40B4-BE49-F238E27FC236}">
                <a16:creationId xmlns:a16="http://schemas.microsoft.com/office/drawing/2014/main" xmlns="" id="{B3990E03-EFE9-449A-A5FE-1EEF4B719BC2}"/>
              </a:ext>
            </a:extLst>
          </p:cNvPr>
          <p:cNvPicPr>
            <a:picLocks noChangeAspect="1"/>
          </p:cNvPicPr>
          <p:nvPr/>
        </p:nvPicPr>
        <p:blipFill>
          <a:blip r:embed="rId5"/>
          <a:stretch>
            <a:fillRect/>
          </a:stretch>
        </p:blipFill>
        <p:spPr>
          <a:xfrm>
            <a:off x="314325" y="5715000"/>
            <a:ext cx="2809875" cy="1143001"/>
          </a:xfrm>
          <a:prstGeom prst="rect">
            <a:avLst/>
          </a:prstGeom>
        </p:spPr>
      </p:pic>
      <p:sp>
        <p:nvSpPr>
          <p:cNvPr id="2" name="Slide Number Placeholder 1">
            <a:extLst>
              <a:ext uri="{FF2B5EF4-FFF2-40B4-BE49-F238E27FC236}">
                <a16:creationId xmlns:a16="http://schemas.microsoft.com/office/drawing/2014/main" xmlns="" id="{F119E0FC-4140-49A0-9779-88B02FD4A6E0}"/>
              </a:ext>
            </a:extLst>
          </p:cNvPr>
          <p:cNvSpPr>
            <a:spLocks noGrp="1"/>
          </p:cNvSpPr>
          <p:nvPr>
            <p:ph type="sldNum" sz="quarter" idx="12"/>
          </p:nvPr>
        </p:nvSpPr>
        <p:spPr/>
        <p:txBody>
          <a:bodyPr/>
          <a:lstStyle/>
          <a:p>
            <a:pPr>
              <a:defRPr/>
            </a:pPr>
            <a:fld id="{4F8E403E-1BF0-469D-A93C-635C1B988100}" type="slidenum">
              <a:rPr lang="en-US" smtClean="0"/>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966" y="138818"/>
            <a:ext cx="7315200" cy="685800"/>
          </a:xfrm>
        </p:spPr>
        <p:txBody>
          <a:bodyPr rtlCol="0">
            <a:normAutofit/>
          </a:bodyPr>
          <a:lstStyle/>
          <a:p>
            <a:pPr algn="l" fontAlgn="auto">
              <a:spcAft>
                <a:spcPts val="0"/>
              </a:spcAft>
              <a:defRPr/>
            </a:pPr>
            <a:r>
              <a:rPr lang="en-US" sz="3600" b="1" dirty="0">
                <a:solidFill>
                  <a:schemeClr val="accent1"/>
                </a:solidFill>
              </a:rPr>
              <a:t>Good Practice Cases-2</a:t>
            </a:r>
            <a:endParaRPr lang="en-US" sz="36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6945966" y="0"/>
            <a:ext cx="2105212"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253011" y="1066800"/>
            <a:ext cx="8097837" cy="655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Clr>
                <a:srgbClr val="C00000"/>
              </a:buClr>
              <a:buFont typeface="Arial" panose="020B0604020202020204" pitchFamily="34" charset="0"/>
              <a:buChar char="•"/>
            </a:pPr>
            <a:r>
              <a:rPr lang="en-GB" sz="3000" dirty="0">
                <a:solidFill>
                  <a:schemeClr val="tx2">
                    <a:lumMod val="50000"/>
                  </a:schemeClr>
                </a:solidFill>
                <a:cs typeface="Times New Roman" panose="02020603050405020304" pitchFamily="18" charset="0"/>
              </a:rPr>
              <a:t>AFRICADO COMPANY LTD     </a:t>
            </a:r>
          </a:p>
          <a:p>
            <a:pPr marL="914400" lvl="1" indent="-4572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State-of-the-art processing, cold-chain and packaging facility in 2012 - grant from </a:t>
            </a:r>
            <a:r>
              <a:rPr lang="en-US" sz="2400" dirty="0" err="1">
                <a:solidFill>
                  <a:schemeClr val="tx2">
                    <a:lumMod val="50000"/>
                  </a:schemeClr>
                </a:solidFill>
                <a:cs typeface="Times New Roman" panose="02020603050405020304" pitchFamily="18" charset="0"/>
              </a:rPr>
              <a:t>TradeMark</a:t>
            </a:r>
            <a:r>
              <a:rPr lang="en-US" sz="2400" dirty="0">
                <a:solidFill>
                  <a:schemeClr val="tx2">
                    <a:lumMod val="50000"/>
                  </a:schemeClr>
                </a:solidFill>
                <a:cs typeface="Times New Roman" panose="02020603050405020304" pitchFamily="18" charset="0"/>
              </a:rPr>
              <a:t> East Africa Challenge Fund (TRAC)</a:t>
            </a:r>
          </a:p>
          <a:p>
            <a:pPr marL="914400" lvl="1" indent="-4572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Raised competitiveness of AFRICADO’s products, improve quality of produce and access to the export market</a:t>
            </a:r>
          </a:p>
          <a:p>
            <a:pPr marL="914400" lvl="1" indent="-457200" algn="l">
              <a:buClr>
                <a:srgbClr val="C00000"/>
              </a:buClr>
              <a:buFont typeface="Arial" panose="020B0604020202020204" pitchFamily="34" charset="0"/>
              <a:buChar char="•"/>
            </a:pPr>
            <a:r>
              <a:rPr lang="en-GB" sz="2400" dirty="0">
                <a:solidFill>
                  <a:schemeClr val="tx2">
                    <a:lumMod val="50000"/>
                  </a:schemeClr>
                </a:solidFill>
                <a:cs typeface="Times New Roman" panose="02020603050405020304" pitchFamily="18" charset="0"/>
              </a:rPr>
              <a:t>Avocado </a:t>
            </a:r>
            <a:r>
              <a:rPr lang="en-US" sz="2400" dirty="0">
                <a:solidFill>
                  <a:schemeClr val="tx2">
                    <a:lumMod val="50000"/>
                  </a:schemeClr>
                </a:solidFill>
                <a:cs typeface="Times New Roman" panose="02020603050405020304" pitchFamily="18" charset="0"/>
              </a:rPr>
              <a:t>exports from 488,492 </a:t>
            </a:r>
            <a:r>
              <a:rPr lang="en-US" sz="2400" dirty="0" err="1">
                <a:solidFill>
                  <a:schemeClr val="tx2">
                    <a:lumMod val="50000"/>
                  </a:schemeClr>
                </a:solidFill>
                <a:cs typeface="Times New Roman" panose="02020603050405020304" pitchFamily="18" charset="0"/>
              </a:rPr>
              <a:t>kgs</a:t>
            </a:r>
            <a:r>
              <a:rPr lang="en-US" sz="2400" dirty="0">
                <a:solidFill>
                  <a:schemeClr val="tx2">
                    <a:lumMod val="50000"/>
                  </a:schemeClr>
                </a:solidFill>
                <a:cs typeface="Times New Roman" panose="02020603050405020304" pitchFamily="18" charset="0"/>
              </a:rPr>
              <a:t> (122,123 4kg cartons) in 2012 to 2,579,976 </a:t>
            </a:r>
            <a:r>
              <a:rPr lang="en-US" sz="2400" dirty="0" err="1">
                <a:solidFill>
                  <a:schemeClr val="tx2">
                    <a:lumMod val="50000"/>
                  </a:schemeClr>
                </a:solidFill>
                <a:cs typeface="Times New Roman" panose="02020603050405020304" pitchFamily="18" charset="0"/>
              </a:rPr>
              <a:t>kgs</a:t>
            </a:r>
            <a:r>
              <a:rPr lang="en-US" sz="2400" dirty="0">
                <a:solidFill>
                  <a:schemeClr val="tx2">
                    <a:lumMod val="50000"/>
                  </a:schemeClr>
                </a:solidFill>
                <a:cs typeface="Times New Roman" panose="02020603050405020304" pitchFamily="18" charset="0"/>
              </a:rPr>
              <a:t> (644,994 4kg cartons) in 2016, a </a:t>
            </a:r>
            <a:r>
              <a:rPr lang="en-US" sz="2400" b="1" dirty="0">
                <a:solidFill>
                  <a:schemeClr val="tx2">
                    <a:lumMod val="50000"/>
                  </a:schemeClr>
                </a:solidFill>
                <a:cs typeface="Times New Roman" panose="02020603050405020304" pitchFamily="18" charset="0"/>
              </a:rPr>
              <a:t>428.48%</a:t>
            </a:r>
            <a:r>
              <a:rPr lang="en-US" sz="2400" dirty="0">
                <a:solidFill>
                  <a:schemeClr val="tx2">
                    <a:lumMod val="50000"/>
                  </a:schemeClr>
                </a:solidFill>
                <a:cs typeface="Times New Roman" panose="02020603050405020304" pitchFamily="18" charset="0"/>
              </a:rPr>
              <a:t> increase</a:t>
            </a:r>
          </a:p>
          <a:p>
            <a:pPr marL="914400" lvl="1" indent="-4572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The first Tanzanian company exporting avocados to the UK-Ocado, Sainsbury, Tesco and Waitrose supermarkets</a:t>
            </a:r>
          </a:p>
          <a:p>
            <a:pPr marL="914400" lvl="1" indent="-457200" algn="l">
              <a:buClr>
                <a:srgbClr val="C00000"/>
              </a:buClr>
              <a:buFont typeface="Arial" panose="020B0604020202020204" pitchFamily="34" charset="0"/>
              <a:buChar char="•"/>
            </a:pPr>
            <a:endParaRPr lang="en-US" sz="2000" dirty="0">
              <a:solidFill>
                <a:schemeClr val="tx1"/>
              </a:solidFill>
              <a:cs typeface="Times New Roman" panose="02020603050405020304" pitchFamily="18" charset="0"/>
            </a:endParaRPr>
          </a:p>
        </p:txBody>
      </p:sp>
      <p:pic>
        <p:nvPicPr>
          <p:cNvPr id="6" name="Picture 5">
            <a:extLst>
              <a:ext uri="{FF2B5EF4-FFF2-40B4-BE49-F238E27FC236}">
                <a16:creationId xmlns:a16="http://schemas.microsoft.com/office/drawing/2014/main" xmlns="" id="{89735DB7-F4D6-4DD9-A82D-A29D49E98A08}"/>
              </a:ext>
            </a:extLst>
          </p:cNvPr>
          <p:cNvPicPr>
            <a:picLocks noChangeAspect="1"/>
          </p:cNvPicPr>
          <p:nvPr/>
        </p:nvPicPr>
        <p:blipFill>
          <a:blip r:embed="rId5"/>
          <a:stretch>
            <a:fillRect/>
          </a:stretch>
        </p:blipFill>
        <p:spPr>
          <a:xfrm>
            <a:off x="4876800" y="183709"/>
            <a:ext cx="1524000" cy="1524000"/>
          </a:xfrm>
          <a:prstGeom prst="rect">
            <a:avLst/>
          </a:prstGeom>
        </p:spPr>
      </p:pic>
      <p:sp>
        <p:nvSpPr>
          <p:cNvPr id="3" name="Slide Number Placeholder 2">
            <a:extLst>
              <a:ext uri="{FF2B5EF4-FFF2-40B4-BE49-F238E27FC236}">
                <a16:creationId xmlns:a16="http://schemas.microsoft.com/office/drawing/2014/main" xmlns="" id="{C247AD51-A038-4B84-9F2A-9B37C341B4E4}"/>
              </a:ext>
            </a:extLst>
          </p:cNvPr>
          <p:cNvSpPr>
            <a:spLocks noGrp="1"/>
          </p:cNvSpPr>
          <p:nvPr>
            <p:ph type="sldNum" sz="quarter" idx="12"/>
          </p:nvPr>
        </p:nvSpPr>
        <p:spPr/>
        <p:txBody>
          <a:bodyPr/>
          <a:lstStyle/>
          <a:p>
            <a:pPr>
              <a:defRPr/>
            </a:pPr>
            <a:fld id="{4F8E403E-1BF0-469D-A93C-635C1B988100}" type="slidenum">
              <a:rPr lang="en-US" smtClean="0"/>
              <a:pPr>
                <a:defRPr/>
              </a:pPr>
              <a:t>10</a:t>
            </a:fld>
            <a:endParaRPr lang="en-US"/>
          </a:p>
        </p:txBody>
      </p:sp>
    </p:spTree>
    <p:extLst>
      <p:ext uri="{BB962C8B-B14F-4D97-AF65-F5344CB8AC3E}">
        <p14:creationId xmlns:p14="http://schemas.microsoft.com/office/powerpoint/2010/main" val="1192684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FB109571-C53C-43AB-B759-593B859A5DD2}"/>
              </a:ext>
            </a:extLst>
          </p:cNvPr>
          <p:cNvPicPr>
            <a:picLocks noChangeAspect="1"/>
          </p:cNvPicPr>
          <p:nvPr/>
        </p:nvPicPr>
        <p:blipFill>
          <a:blip r:embed="rId2"/>
          <a:stretch>
            <a:fillRect/>
          </a:stretch>
        </p:blipFill>
        <p:spPr>
          <a:xfrm>
            <a:off x="6858001" y="30480"/>
            <a:ext cx="2255520" cy="6023370"/>
          </a:xfrm>
          <a:prstGeom prst="rect">
            <a:avLst/>
          </a:prstGeom>
        </p:spPr>
      </p:pic>
      <p:pic>
        <p:nvPicPr>
          <p:cNvPr id="7" name="Picture 6">
            <a:extLst>
              <a:ext uri="{FF2B5EF4-FFF2-40B4-BE49-F238E27FC236}">
                <a16:creationId xmlns:a16="http://schemas.microsoft.com/office/drawing/2014/main" xmlns="" id="{AD51993C-6AB6-450B-B1AE-78718949DE3C}"/>
              </a:ext>
            </a:extLst>
          </p:cNvPr>
          <p:cNvPicPr>
            <a:picLocks noChangeAspect="1"/>
          </p:cNvPicPr>
          <p:nvPr/>
        </p:nvPicPr>
        <p:blipFill>
          <a:blip r:embed="rId3"/>
          <a:stretch>
            <a:fillRect/>
          </a:stretch>
        </p:blipFill>
        <p:spPr>
          <a:xfrm>
            <a:off x="0" y="6053850"/>
            <a:ext cx="9144000" cy="972338"/>
          </a:xfrm>
          <a:prstGeom prst="rect">
            <a:avLst/>
          </a:prstGeom>
        </p:spPr>
      </p:pic>
      <p:sp>
        <p:nvSpPr>
          <p:cNvPr id="8" name="Title 7">
            <a:extLst>
              <a:ext uri="{FF2B5EF4-FFF2-40B4-BE49-F238E27FC236}">
                <a16:creationId xmlns:a16="http://schemas.microsoft.com/office/drawing/2014/main" xmlns="" id="{6E8914FC-EBE8-4311-AC5A-6D6819288E0E}"/>
              </a:ext>
            </a:extLst>
          </p:cNvPr>
          <p:cNvSpPr>
            <a:spLocks noGrp="1"/>
          </p:cNvSpPr>
          <p:nvPr>
            <p:ph type="ctrTitle"/>
          </p:nvPr>
        </p:nvSpPr>
        <p:spPr>
          <a:xfrm>
            <a:off x="255940" y="152401"/>
            <a:ext cx="6983060" cy="1066800"/>
          </a:xfrm>
        </p:spPr>
        <p:txBody>
          <a:bodyPr/>
          <a:lstStyle/>
          <a:p>
            <a:r>
              <a:rPr lang="en-GB" sz="3600" dirty="0">
                <a:solidFill>
                  <a:srgbClr val="0070C0"/>
                </a:solidFill>
              </a:rPr>
              <a:t>Lessons from the two cases</a:t>
            </a:r>
          </a:p>
        </p:txBody>
      </p:sp>
      <p:sp>
        <p:nvSpPr>
          <p:cNvPr id="9" name="Subtitle 8">
            <a:extLst>
              <a:ext uri="{FF2B5EF4-FFF2-40B4-BE49-F238E27FC236}">
                <a16:creationId xmlns:a16="http://schemas.microsoft.com/office/drawing/2014/main" xmlns="" id="{8AD40BD1-F26E-4048-9D4E-2C97D3B45532}"/>
              </a:ext>
            </a:extLst>
          </p:cNvPr>
          <p:cNvSpPr>
            <a:spLocks noGrp="1"/>
          </p:cNvSpPr>
          <p:nvPr>
            <p:ph type="subTitle" idx="1"/>
          </p:nvPr>
        </p:nvSpPr>
        <p:spPr>
          <a:xfrm>
            <a:off x="255940" y="1524000"/>
            <a:ext cx="8278460" cy="4876800"/>
          </a:xfrm>
        </p:spPr>
        <p:txBody>
          <a:bodyPr/>
          <a:lstStyle/>
          <a:p>
            <a:pPr marL="914400" lvl="1" indent="-457200" algn="l">
              <a:buClr>
                <a:srgbClr val="C00000"/>
              </a:buClr>
              <a:buFont typeface="Arial" panose="020B0604020202020204" pitchFamily="34" charset="0"/>
              <a:buChar char="•"/>
            </a:pPr>
            <a:r>
              <a:rPr lang="en-GB" sz="2400" dirty="0">
                <a:solidFill>
                  <a:schemeClr val="tx2">
                    <a:lumMod val="50000"/>
                  </a:schemeClr>
                </a:solidFill>
                <a:cs typeface="Times New Roman" panose="02020603050405020304" pitchFamily="18" charset="0"/>
              </a:rPr>
              <a:t>Targeted support towards branding </a:t>
            </a:r>
            <a:r>
              <a:rPr lang="en-GB" sz="2400" smtClean="0">
                <a:solidFill>
                  <a:schemeClr val="tx2">
                    <a:lumMod val="50000"/>
                  </a:schemeClr>
                </a:solidFill>
                <a:cs typeface="Times New Roman" panose="02020603050405020304" pitchFamily="18" charset="0"/>
              </a:rPr>
              <a:t>pays off</a:t>
            </a:r>
            <a:r>
              <a:rPr lang="en-GB" sz="2400" dirty="0">
                <a:solidFill>
                  <a:schemeClr val="tx2">
                    <a:lumMod val="50000"/>
                  </a:schemeClr>
                </a:solidFill>
                <a:cs typeface="Times New Roman" panose="02020603050405020304" pitchFamily="18" charset="0"/>
              </a:rPr>
              <a:t>, &amp;  farmers get more for their produce</a:t>
            </a:r>
          </a:p>
          <a:p>
            <a:pPr marL="914400" lvl="1" indent="-457200" algn="l">
              <a:buClr>
                <a:srgbClr val="C00000"/>
              </a:buClr>
              <a:buFont typeface="Arial" panose="020B0604020202020204" pitchFamily="34" charset="0"/>
              <a:buChar char="•"/>
            </a:pPr>
            <a:r>
              <a:rPr lang="en-GB" sz="2400" dirty="0">
                <a:solidFill>
                  <a:schemeClr val="tx2">
                    <a:lumMod val="50000"/>
                  </a:schemeClr>
                </a:solidFill>
                <a:cs typeface="Times New Roman" panose="02020603050405020304" pitchFamily="18" charset="0"/>
              </a:rPr>
              <a:t>Investment in meeting quality standards, while expensive, helps to secure markets and stimulate export </a:t>
            </a:r>
          </a:p>
          <a:p>
            <a:pPr marL="914400" lvl="1" indent="-457200" algn="l">
              <a:buClr>
                <a:srgbClr val="C00000"/>
              </a:buClr>
              <a:buFont typeface="Arial" panose="020B0604020202020204" pitchFamily="34" charset="0"/>
              <a:buChar char="•"/>
            </a:pPr>
            <a:r>
              <a:rPr lang="en-GB" sz="2400" dirty="0">
                <a:solidFill>
                  <a:schemeClr val="tx2">
                    <a:lumMod val="50000"/>
                  </a:schemeClr>
                </a:solidFill>
                <a:cs typeface="Times New Roman" panose="02020603050405020304" pitchFamily="18" charset="0"/>
              </a:rPr>
              <a:t>Sector specific policy reforms and PPP important</a:t>
            </a:r>
          </a:p>
          <a:p>
            <a:pPr marL="914400" lvl="1" indent="-457200" algn="l">
              <a:buClr>
                <a:srgbClr val="C00000"/>
              </a:buClr>
              <a:buFont typeface="Arial" panose="020B0604020202020204" pitchFamily="34" charset="0"/>
              <a:buChar char="•"/>
            </a:pPr>
            <a:r>
              <a:rPr lang="en-GB" sz="2400" dirty="0">
                <a:solidFill>
                  <a:schemeClr val="tx2">
                    <a:lumMod val="50000"/>
                  </a:schemeClr>
                </a:solidFill>
                <a:cs typeface="Times New Roman" panose="02020603050405020304" pitchFamily="18" charset="0"/>
              </a:rPr>
              <a:t>Sustained  efforts to enhance business environment and political stability attracts export oriented FDI</a:t>
            </a:r>
          </a:p>
          <a:p>
            <a:pPr marL="914400" lvl="1" indent="-457200" algn="l">
              <a:buClr>
                <a:srgbClr val="C00000"/>
              </a:buClr>
              <a:buFont typeface="Arial" panose="020B0604020202020204" pitchFamily="34" charset="0"/>
              <a:buChar char="•"/>
            </a:pPr>
            <a:r>
              <a:rPr lang="en-GB" sz="2400" dirty="0">
                <a:solidFill>
                  <a:schemeClr val="tx2">
                    <a:lumMod val="50000"/>
                  </a:schemeClr>
                </a:solidFill>
                <a:cs typeface="Times New Roman" panose="02020603050405020304" pitchFamily="18" charset="0"/>
              </a:rPr>
              <a:t>Technology driven agriculture transformation is the way for the future– but entry costs for small producers entails strategic value chain partnership</a:t>
            </a:r>
          </a:p>
          <a:p>
            <a:endParaRPr lang="en-GB" dirty="0"/>
          </a:p>
        </p:txBody>
      </p:sp>
      <p:sp>
        <p:nvSpPr>
          <p:cNvPr id="2" name="Slide Number Placeholder 1">
            <a:extLst>
              <a:ext uri="{FF2B5EF4-FFF2-40B4-BE49-F238E27FC236}">
                <a16:creationId xmlns:a16="http://schemas.microsoft.com/office/drawing/2014/main" xmlns="" id="{D434FADC-8543-4824-92FA-12224A144EAB}"/>
              </a:ext>
            </a:extLst>
          </p:cNvPr>
          <p:cNvSpPr>
            <a:spLocks noGrp="1"/>
          </p:cNvSpPr>
          <p:nvPr>
            <p:ph type="sldNum" sz="quarter" idx="12"/>
          </p:nvPr>
        </p:nvSpPr>
        <p:spPr/>
        <p:txBody>
          <a:bodyPr/>
          <a:lstStyle/>
          <a:p>
            <a:pPr>
              <a:defRPr/>
            </a:pPr>
            <a:fld id="{4F8E403E-1BF0-469D-A93C-635C1B988100}" type="slidenum">
              <a:rPr lang="en-US" smtClean="0"/>
              <a:pPr>
                <a:defRPr/>
              </a:pPr>
              <a:t>11</a:t>
            </a:fld>
            <a:endParaRPr lang="en-US"/>
          </a:p>
        </p:txBody>
      </p:sp>
    </p:spTree>
    <p:extLst>
      <p:ext uri="{BB962C8B-B14F-4D97-AF65-F5344CB8AC3E}">
        <p14:creationId xmlns:p14="http://schemas.microsoft.com/office/powerpoint/2010/main" val="2510719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FE7775-7DD6-4742-82C9-9D5E1C9F5341}"/>
              </a:ext>
            </a:extLst>
          </p:cNvPr>
          <p:cNvSpPr>
            <a:spLocks noGrp="1"/>
          </p:cNvSpPr>
          <p:nvPr>
            <p:ph type="title"/>
          </p:nvPr>
        </p:nvSpPr>
        <p:spPr>
          <a:xfrm>
            <a:off x="133384" y="274638"/>
            <a:ext cx="8401016" cy="1020762"/>
          </a:xfrm>
        </p:spPr>
        <p:txBody>
          <a:bodyPr/>
          <a:lstStyle/>
          <a:p>
            <a:r>
              <a:rPr lang="en-GB" sz="3600" dirty="0">
                <a:solidFill>
                  <a:srgbClr val="0070C0"/>
                </a:solidFill>
              </a:rPr>
              <a:t>Key constraints to competitiveness</a:t>
            </a:r>
          </a:p>
        </p:txBody>
      </p:sp>
      <p:pic>
        <p:nvPicPr>
          <p:cNvPr id="7" name="Picture 6">
            <a:extLst>
              <a:ext uri="{FF2B5EF4-FFF2-40B4-BE49-F238E27FC236}">
                <a16:creationId xmlns:a16="http://schemas.microsoft.com/office/drawing/2014/main" xmlns="" id="{6B297B97-CAC6-4EED-8D46-180A8F22BBDF}"/>
              </a:ext>
            </a:extLst>
          </p:cNvPr>
          <p:cNvPicPr>
            <a:picLocks noChangeAspect="1"/>
          </p:cNvPicPr>
          <p:nvPr/>
        </p:nvPicPr>
        <p:blipFill>
          <a:blip r:embed="rId2"/>
          <a:stretch>
            <a:fillRect/>
          </a:stretch>
        </p:blipFill>
        <p:spPr>
          <a:xfrm>
            <a:off x="7467600" y="15240"/>
            <a:ext cx="1676400" cy="6023370"/>
          </a:xfrm>
          <a:prstGeom prst="rect">
            <a:avLst/>
          </a:prstGeom>
        </p:spPr>
      </p:pic>
      <p:pic>
        <p:nvPicPr>
          <p:cNvPr id="8" name="Picture 7">
            <a:extLst>
              <a:ext uri="{FF2B5EF4-FFF2-40B4-BE49-F238E27FC236}">
                <a16:creationId xmlns:a16="http://schemas.microsoft.com/office/drawing/2014/main" xmlns="" id="{10A7007A-B730-41F2-8CA3-FB3C4D3D0D00}"/>
              </a:ext>
            </a:extLst>
          </p:cNvPr>
          <p:cNvPicPr>
            <a:picLocks noChangeAspect="1"/>
          </p:cNvPicPr>
          <p:nvPr/>
        </p:nvPicPr>
        <p:blipFill>
          <a:blip r:embed="rId3"/>
          <a:stretch>
            <a:fillRect/>
          </a:stretch>
        </p:blipFill>
        <p:spPr>
          <a:xfrm>
            <a:off x="0" y="6023370"/>
            <a:ext cx="9144000" cy="835152"/>
          </a:xfrm>
          <a:prstGeom prst="rect">
            <a:avLst/>
          </a:prstGeom>
        </p:spPr>
      </p:pic>
      <p:pic>
        <p:nvPicPr>
          <p:cNvPr id="9" name="Picture 8">
            <a:extLst>
              <a:ext uri="{FF2B5EF4-FFF2-40B4-BE49-F238E27FC236}">
                <a16:creationId xmlns:a16="http://schemas.microsoft.com/office/drawing/2014/main" xmlns="" id="{D599A1B0-9FFA-4126-9CE6-459A0D7E7078}"/>
              </a:ext>
            </a:extLst>
          </p:cNvPr>
          <p:cNvPicPr>
            <a:picLocks noChangeAspect="1"/>
          </p:cNvPicPr>
          <p:nvPr/>
        </p:nvPicPr>
        <p:blipFill>
          <a:blip r:embed="rId4"/>
          <a:stretch>
            <a:fillRect/>
          </a:stretch>
        </p:blipFill>
        <p:spPr>
          <a:xfrm>
            <a:off x="285784" y="1205527"/>
            <a:ext cx="8401016" cy="5029636"/>
          </a:xfrm>
          <a:prstGeom prst="rect">
            <a:avLst/>
          </a:prstGeom>
        </p:spPr>
      </p:pic>
      <p:sp>
        <p:nvSpPr>
          <p:cNvPr id="3" name="Slide Number Placeholder 2">
            <a:extLst>
              <a:ext uri="{FF2B5EF4-FFF2-40B4-BE49-F238E27FC236}">
                <a16:creationId xmlns:a16="http://schemas.microsoft.com/office/drawing/2014/main" xmlns="" id="{E6C5287B-0540-4AAF-A438-130AE2C9A523}"/>
              </a:ext>
            </a:extLst>
          </p:cNvPr>
          <p:cNvSpPr>
            <a:spLocks noGrp="1"/>
          </p:cNvSpPr>
          <p:nvPr>
            <p:ph type="sldNum" sz="quarter" idx="12"/>
          </p:nvPr>
        </p:nvSpPr>
        <p:spPr/>
        <p:txBody>
          <a:bodyPr/>
          <a:lstStyle/>
          <a:p>
            <a:pPr>
              <a:defRPr/>
            </a:pPr>
            <a:fld id="{D890F3A9-3CAE-446D-AA40-547A730FDA85}" type="slidenum">
              <a:rPr lang="en-US" smtClean="0"/>
              <a:pPr>
                <a:defRPr/>
              </a:pPr>
              <a:t>12</a:t>
            </a:fld>
            <a:endParaRPr lang="en-US"/>
          </a:p>
        </p:txBody>
      </p:sp>
    </p:spTree>
    <p:extLst>
      <p:ext uri="{BB962C8B-B14F-4D97-AF65-F5344CB8AC3E}">
        <p14:creationId xmlns:p14="http://schemas.microsoft.com/office/powerpoint/2010/main" val="2997400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966" y="138818"/>
            <a:ext cx="7315200" cy="685800"/>
          </a:xfrm>
        </p:spPr>
        <p:txBody>
          <a:bodyPr rtlCol="0">
            <a:normAutofit/>
          </a:bodyPr>
          <a:lstStyle/>
          <a:p>
            <a:pPr algn="l" fontAlgn="auto">
              <a:spcAft>
                <a:spcPts val="0"/>
              </a:spcAft>
              <a:defRPr/>
            </a:pPr>
            <a:r>
              <a:rPr lang="en-US" sz="3600" b="1" dirty="0">
                <a:solidFill>
                  <a:schemeClr val="accent1"/>
                </a:solidFill>
              </a:rPr>
              <a:t>Limits of TA Support</a:t>
            </a:r>
            <a:endParaRPr lang="en-US" sz="36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6929606" y="0"/>
            <a:ext cx="2214394"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253011" y="1066800"/>
            <a:ext cx="8097837" cy="655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Clr>
                <a:srgbClr val="C00000"/>
              </a:buClr>
              <a:buFont typeface="Arial" panose="020B0604020202020204" pitchFamily="34" charset="0"/>
              <a:buChar char="•"/>
            </a:pPr>
            <a:r>
              <a:rPr lang="en-US" sz="2400" b="1" dirty="0">
                <a:solidFill>
                  <a:schemeClr val="tx2">
                    <a:lumMod val="50000"/>
                  </a:schemeClr>
                </a:solidFill>
                <a:cs typeface="Times New Roman" panose="02020603050405020304" pitchFamily="18" charset="0"/>
              </a:rPr>
              <a:t>Short-termism: </a:t>
            </a:r>
            <a:r>
              <a:rPr lang="en-US" sz="2400" dirty="0">
                <a:solidFill>
                  <a:schemeClr val="tx2">
                    <a:lumMod val="50000"/>
                  </a:schemeClr>
                </a:solidFill>
                <a:cs typeface="Times New Roman" panose="02020603050405020304" pitchFamily="18" charset="0"/>
              </a:rPr>
              <a:t>TA has not facilitated continued dialogue among Trade Support Institutions (TSIs) necessary for sustainable solutions to competitiveness and diversification bottlenecks.</a:t>
            </a:r>
          </a:p>
          <a:p>
            <a:pPr marL="457200" indent="-457200" algn="l">
              <a:buClr>
                <a:srgbClr val="C00000"/>
              </a:buClr>
              <a:buFont typeface="Arial" panose="020B0604020202020204" pitchFamily="34" charset="0"/>
              <a:buChar char="•"/>
            </a:pPr>
            <a:r>
              <a:rPr lang="en-US" sz="2400" b="1" dirty="0">
                <a:solidFill>
                  <a:schemeClr val="tx2">
                    <a:lumMod val="50000"/>
                  </a:schemeClr>
                </a:solidFill>
                <a:cs typeface="Times New Roman" panose="02020603050405020304" pitchFamily="18" charset="0"/>
              </a:rPr>
              <a:t>Lack of guidance in accessing implementation funds: </a:t>
            </a:r>
            <a:r>
              <a:rPr lang="en-US" sz="2400" dirty="0">
                <a:solidFill>
                  <a:schemeClr val="tx2">
                    <a:lumMod val="50000"/>
                  </a:schemeClr>
                </a:solidFill>
                <a:cs typeface="Times New Roman" panose="02020603050405020304" pitchFamily="18" charset="0"/>
              </a:rPr>
              <a:t>TA’s recommendations require substantial investment in TSIs and other value chain actors </a:t>
            </a:r>
            <a:r>
              <a:rPr lang="en-US" sz="2400" b="1" dirty="0">
                <a:solidFill>
                  <a:schemeClr val="tx2">
                    <a:lumMod val="50000"/>
                  </a:schemeClr>
                </a:solidFill>
                <a:cs typeface="Times New Roman" panose="02020603050405020304" pitchFamily="18" charset="0"/>
              </a:rPr>
              <a:t>NOT</a:t>
            </a:r>
            <a:r>
              <a:rPr lang="en-US" sz="2400" dirty="0">
                <a:solidFill>
                  <a:schemeClr val="tx2">
                    <a:lumMod val="50000"/>
                  </a:schemeClr>
                </a:solidFill>
                <a:cs typeface="Times New Roman" panose="02020603050405020304" pitchFamily="18" charset="0"/>
              </a:rPr>
              <a:t> financially supported by TA.</a:t>
            </a:r>
          </a:p>
          <a:p>
            <a:pPr marL="457200" indent="-457200" algn="l">
              <a:buClr>
                <a:srgbClr val="C00000"/>
              </a:buClr>
              <a:buFont typeface="Arial" panose="020B0604020202020204" pitchFamily="34" charset="0"/>
              <a:buChar char="•"/>
            </a:pPr>
            <a:r>
              <a:rPr lang="en-US" sz="2400" b="1" dirty="0">
                <a:solidFill>
                  <a:schemeClr val="tx2">
                    <a:lumMod val="50000"/>
                  </a:schemeClr>
                </a:solidFill>
                <a:cs typeface="Times New Roman" panose="02020603050405020304" pitchFamily="18" charset="0"/>
              </a:rPr>
              <a:t>Medium to long-term sustainability of TA at risk</a:t>
            </a:r>
            <a:r>
              <a:rPr lang="en-US" sz="2400" dirty="0">
                <a:solidFill>
                  <a:schemeClr val="tx2">
                    <a:lumMod val="50000"/>
                  </a:schemeClr>
                </a:solidFill>
                <a:cs typeface="Times New Roman" panose="02020603050405020304" pitchFamily="18" charset="0"/>
              </a:rPr>
              <a:t> as not much learning has occurred between TSIs and other value chain actors.</a:t>
            </a:r>
            <a:r>
              <a:rPr lang="en-GB" sz="2400" dirty="0">
                <a:solidFill>
                  <a:schemeClr val="tx2">
                    <a:lumMod val="50000"/>
                  </a:schemeClr>
                </a:solidFill>
                <a:cs typeface="Times New Roman" panose="02020603050405020304" pitchFamily="18" charset="0"/>
              </a:rPr>
              <a:t> TA prioritised </a:t>
            </a:r>
            <a:r>
              <a:rPr lang="en-US" sz="2400" dirty="0">
                <a:solidFill>
                  <a:schemeClr val="tx2">
                    <a:lumMod val="50000"/>
                  </a:schemeClr>
                </a:solidFill>
                <a:cs typeface="Times New Roman" panose="02020603050405020304" pitchFamily="18" charset="0"/>
              </a:rPr>
              <a:t>research capacities of beneficiaries while eschewing knowledge and skill transfer to producers and processors</a:t>
            </a:r>
          </a:p>
        </p:txBody>
      </p:sp>
      <p:sp>
        <p:nvSpPr>
          <p:cNvPr id="3" name="Slide Number Placeholder 2">
            <a:extLst>
              <a:ext uri="{FF2B5EF4-FFF2-40B4-BE49-F238E27FC236}">
                <a16:creationId xmlns:a16="http://schemas.microsoft.com/office/drawing/2014/main" xmlns="" id="{21279381-26B8-429B-B571-E3F752670261}"/>
              </a:ext>
            </a:extLst>
          </p:cNvPr>
          <p:cNvSpPr>
            <a:spLocks noGrp="1"/>
          </p:cNvSpPr>
          <p:nvPr>
            <p:ph type="sldNum" sz="quarter" idx="12"/>
          </p:nvPr>
        </p:nvSpPr>
        <p:spPr/>
        <p:txBody>
          <a:bodyPr/>
          <a:lstStyle/>
          <a:p>
            <a:pPr>
              <a:defRPr/>
            </a:pPr>
            <a:fld id="{4F8E403E-1BF0-469D-A93C-635C1B988100}" type="slidenum">
              <a:rPr lang="en-US" smtClean="0"/>
              <a:pPr>
                <a:defRPr/>
              </a:pPr>
              <a:t>13</a:t>
            </a:fld>
            <a:endParaRPr lang="en-US"/>
          </a:p>
        </p:txBody>
      </p:sp>
    </p:spTree>
    <p:extLst>
      <p:ext uri="{BB962C8B-B14F-4D97-AF65-F5344CB8AC3E}">
        <p14:creationId xmlns:p14="http://schemas.microsoft.com/office/powerpoint/2010/main" val="2167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966" y="138818"/>
            <a:ext cx="7315200" cy="685800"/>
          </a:xfrm>
        </p:spPr>
        <p:txBody>
          <a:bodyPr rtlCol="0">
            <a:normAutofit/>
          </a:bodyPr>
          <a:lstStyle/>
          <a:p>
            <a:pPr algn="l" fontAlgn="auto">
              <a:spcAft>
                <a:spcPts val="0"/>
              </a:spcAft>
              <a:defRPr/>
            </a:pPr>
            <a:r>
              <a:rPr lang="en-US" sz="3600" b="1" dirty="0">
                <a:solidFill>
                  <a:schemeClr val="accent1"/>
                </a:solidFill>
              </a:rPr>
              <a:t>Way Forward</a:t>
            </a:r>
            <a:endParaRPr lang="en-US" sz="36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6888480" y="0"/>
            <a:ext cx="2286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253011" y="1066800"/>
            <a:ext cx="8097837" cy="655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Additional support to REPOA and other TSIs to play a prominent role in revision of Tanzania’s trade policy to foster the competitiveness of </a:t>
            </a:r>
            <a:r>
              <a:rPr lang="en-US" sz="2400" dirty="0" err="1">
                <a:solidFill>
                  <a:schemeClr val="tx2">
                    <a:lumMod val="50000"/>
                  </a:schemeClr>
                </a:solidFill>
                <a:cs typeface="Times New Roman" panose="02020603050405020304" pitchFamily="18" charset="0"/>
              </a:rPr>
              <a:t>agro</a:t>
            </a:r>
            <a:r>
              <a:rPr lang="en-US" sz="2400" dirty="0">
                <a:solidFill>
                  <a:schemeClr val="tx2">
                    <a:lumMod val="50000"/>
                  </a:schemeClr>
                </a:solidFill>
                <a:cs typeface="Times New Roman" panose="02020603050405020304" pitchFamily="18" charset="0"/>
              </a:rPr>
              <a:t>-exports, diversification and value chain development. This would improve </a:t>
            </a:r>
            <a:r>
              <a:rPr lang="en-US" sz="2400" b="1" dirty="0">
                <a:solidFill>
                  <a:schemeClr val="tx2">
                    <a:lumMod val="50000"/>
                  </a:schemeClr>
                </a:solidFill>
                <a:cs typeface="Times New Roman" panose="02020603050405020304" pitchFamily="18" charset="0"/>
              </a:rPr>
              <a:t>policy impact of TA</a:t>
            </a:r>
          </a:p>
          <a:p>
            <a:pPr marL="342900" indent="-3429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Further TA needed to institute a </a:t>
            </a:r>
            <a:r>
              <a:rPr lang="en-US" sz="2400" b="1" dirty="0">
                <a:solidFill>
                  <a:schemeClr val="tx2">
                    <a:lumMod val="50000"/>
                  </a:schemeClr>
                </a:solidFill>
                <a:cs typeface="Times New Roman" panose="02020603050405020304" pitchFamily="18" charset="0"/>
              </a:rPr>
              <a:t>long-term research </a:t>
            </a:r>
            <a:r>
              <a:rPr lang="en-US" sz="2400" b="1" dirty="0" err="1">
                <a:solidFill>
                  <a:schemeClr val="tx2">
                    <a:lumMod val="50000"/>
                  </a:schemeClr>
                </a:solidFill>
                <a:cs typeface="Times New Roman" panose="02020603050405020304" pitchFamily="18" charset="0"/>
              </a:rPr>
              <a:t>programme</a:t>
            </a:r>
            <a:r>
              <a:rPr lang="en-US" sz="2400" b="1" dirty="0">
                <a:solidFill>
                  <a:schemeClr val="tx2">
                    <a:lumMod val="50000"/>
                  </a:schemeClr>
                </a:solidFill>
                <a:cs typeface="Times New Roman" panose="02020603050405020304" pitchFamily="18" charset="0"/>
              </a:rPr>
              <a:t> on trade policy and regional integration,</a:t>
            </a:r>
            <a:r>
              <a:rPr lang="en-US" sz="2400" dirty="0">
                <a:solidFill>
                  <a:schemeClr val="tx2">
                    <a:lumMod val="50000"/>
                  </a:schemeClr>
                </a:solidFill>
                <a:cs typeface="Times New Roman" panose="02020603050405020304" pitchFamily="18" charset="0"/>
              </a:rPr>
              <a:t> building on present TA to address long-standing concerns on </a:t>
            </a:r>
            <a:r>
              <a:rPr lang="en-US" sz="2400" dirty="0" err="1">
                <a:solidFill>
                  <a:schemeClr val="tx2">
                    <a:lumMod val="50000"/>
                  </a:schemeClr>
                </a:solidFill>
                <a:cs typeface="Times New Roman" panose="02020603050405020304" pitchFamily="18" charset="0"/>
              </a:rPr>
              <a:t>agri</a:t>
            </a:r>
            <a:r>
              <a:rPr lang="en-US" sz="2400" dirty="0">
                <a:solidFill>
                  <a:schemeClr val="tx2">
                    <a:lumMod val="50000"/>
                  </a:schemeClr>
                </a:solidFill>
                <a:cs typeface="Times New Roman" panose="02020603050405020304" pitchFamily="18" charset="0"/>
              </a:rPr>
              <a:t>-trade research—data inconsistencies, M&amp;E systems</a:t>
            </a:r>
          </a:p>
          <a:p>
            <a:pPr marL="342900" indent="-342900" algn="l">
              <a:buClr>
                <a:srgbClr val="C00000"/>
              </a:buClr>
              <a:buFont typeface="Arial" panose="020B0604020202020204" pitchFamily="34" charset="0"/>
              <a:buChar char="•"/>
            </a:pPr>
            <a:r>
              <a:rPr lang="en-US" sz="2400" b="1" dirty="0">
                <a:solidFill>
                  <a:schemeClr val="tx2">
                    <a:lumMod val="50000"/>
                  </a:schemeClr>
                </a:solidFill>
                <a:cs typeface="Times New Roman" panose="02020603050405020304" pitchFamily="18" charset="0"/>
              </a:rPr>
              <a:t> Sustainable capacity building </a:t>
            </a:r>
            <a:r>
              <a:rPr lang="en-US" sz="2400" dirty="0">
                <a:solidFill>
                  <a:schemeClr val="tx2">
                    <a:lumMod val="50000"/>
                  </a:schemeClr>
                </a:solidFill>
                <a:cs typeface="Times New Roman" panose="02020603050405020304" pitchFamily="18" charset="0"/>
              </a:rPr>
              <a:t>needed to build a critical mass of policy analysts, researchers and trade negotiators in Tanzania</a:t>
            </a:r>
          </a:p>
          <a:p>
            <a:pPr marL="342900" indent="-342900" algn="l">
              <a:buClr>
                <a:srgbClr val="C00000"/>
              </a:buClr>
              <a:buFont typeface="Arial" panose="020B0604020202020204" pitchFamily="34" charset="0"/>
              <a:buChar char="•"/>
            </a:pPr>
            <a:endParaRPr lang="en-US" sz="2400" dirty="0">
              <a:solidFill>
                <a:schemeClr val="tx1"/>
              </a:solidFill>
              <a:cs typeface="Times New Roman" panose="02020603050405020304" pitchFamily="18" charset="0"/>
            </a:endParaRPr>
          </a:p>
        </p:txBody>
      </p:sp>
      <p:sp>
        <p:nvSpPr>
          <p:cNvPr id="3" name="Slide Number Placeholder 2">
            <a:extLst>
              <a:ext uri="{FF2B5EF4-FFF2-40B4-BE49-F238E27FC236}">
                <a16:creationId xmlns:a16="http://schemas.microsoft.com/office/drawing/2014/main" xmlns="" id="{530E22F2-198E-4923-99E8-5CA4C15581C8}"/>
              </a:ext>
            </a:extLst>
          </p:cNvPr>
          <p:cNvSpPr>
            <a:spLocks noGrp="1"/>
          </p:cNvSpPr>
          <p:nvPr>
            <p:ph type="sldNum" sz="quarter" idx="12"/>
          </p:nvPr>
        </p:nvSpPr>
        <p:spPr/>
        <p:txBody>
          <a:bodyPr/>
          <a:lstStyle/>
          <a:p>
            <a:pPr>
              <a:defRPr/>
            </a:pPr>
            <a:fld id="{4F8E403E-1BF0-469D-A93C-635C1B988100}" type="slidenum">
              <a:rPr lang="en-US" smtClean="0"/>
              <a:pPr>
                <a:defRPr/>
              </a:pPr>
              <a:t>14</a:t>
            </a:fld>
            <a:endParaRPr lang="en-US"/>
          </a:p>
        </p:txBody>
      </p:sp>
    </p:spTree>
    <p:extLst>
      <p:ext uri="{BB962C8B-B14F-4D97-AF65-F5344CB8AC3E}">
        <p14:creationId xmlns:p14="http://schemas.microsoft.com/office/powerpoint/2010/main" val="2345526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r="16667"/>
          <a:stretch>
            <a:fillRect/>
          </a:stretch>
        </p:blipFill>
        <p:spPr bwMode="auto">
          <a:xfrm>
            <a:off x="6858000" y="0"/>
            <a:ext cx="2286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0" y="2966695"/>
            <a:ext cx="9143999" cy="1049338"/>
          </a:xfrm>
          <a:solidFill>
            <a:srgbClr val="CCECFF"/>
          </a:solidFill>
        </p:spPr>
        <p:txBody>
          <a:bodyPr rtlCol="0">
            <a:normAutofit/>
          </a:bodyPr>
          <a:lstStyle/>
          <a:p>
            <a:pPr fontAlgn="auto">
              <a:spcAft>
                <a:spcPts val="0"/>
              </a:spcAft>
              <a:defRPr/>
            </a:pPr>
            <a:r>
              <a:rPr lang="en-US" dirty="0"/>
              <a:t> </a:t>
            </a:r>
            <a:r>
              <a:rPr lang="en-GB" sz="3400" b="1" dirty="0">
                <a:solidFill>
                  <a:schemeClr val="accent1"/>
                </a:solidFill>
                <a:latin typeface="Times New Roman" panose="02020603050405020304" pitchFamily="18" charset="0"/>
                <a:cs typeface="Times New Roman" panose="02020603050405020304" pitchFamily="18" charset="0"/>
              </a:rPr>
              <a:t>Thank You for Your Attention!</a:t>
            </a:r>
            <a:endParaRPr lang="en-US" sz="3400" b="1" dirty="0">
              <a:solidFill>
                <a:schemeClr val="accent1"/>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xmlns="" id="{1987D733-C067-4C9B-A2E4-9A8C6EE18B2B}"/>
              </a:ext>
            </a:extLst>
          </p:cNvPr>
          <p:cNvSpPr>
            <a:spLocks noGrp="1"/>
          </p:cNvSpPr>
          <p:nvPr>
            <p:ph type="sldNum" sz="quarter" idx="12"/>
          </p:nvPr>
        </p:nvSpPr>
        <p:spPr/>
        <p:txBody>
          <a:bodyPr/>
          <a:lstStyle/>
          <a:p>
            <a:pPr>
              <a:defRPr/>
            </a:pPr>
            <a:fld id="{4F8E403E-1BF0-469D-A93C-635C1B988100}" type="slidenum">
              <a:rPr lang="en-US" smtClean="0"/>
              <a:pPr>
                <a:defRPr/>
              </a:pPr>
              <a:t>15</a:t>
            </a:fld>
            <a:endParaRPr lang="en-US"/>
          </a:p>
        </p:txBody>
      </p:sp>
    </p:spTree>
    <p:extLst>
      <p:ext uri="{BB962C8B-B14F-4D97-AF65-F5344CB8AC3E}">
        <p14:creationId xmlns:p14="http://schemas.microsoft.com/office/powerpoint/2010/main" val="3902200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79477"/>
            <a:ext cx="7162800" cy="1049338"/>
          </a:xfrm>
        </p:spPr>
        <p:txBody>
          <a:bodyPr rtlCol="0">
            <a:normAutofit/>
          </a:bodyPr>
          <a:lstStyle/>
          <a:p>
            <a:pPr algn="l" fontAlgn="auto">
              <a:spcAft>
                <a:spcPts val="0"/>
              </a:spcAft>
              <a:defRPr/>
            </a:pPr>
            <a:r>
              <a:rPr lang="en-US" sz="3600" b="1" dirty="0">
                <a:solidFill>
                  <a:schemeClr val="accent1"/>
                </a:solidFill>
              </a:rPr>
              <a:t>		Outline</a:t>
            </a:r>
            <a:endParaRPr lang="en-US" sz="36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r="16667"/>
          <a:stretch>
            <a:fillRect/>
          </a:stretch>
        </p:blipFill>
        <p:spPr bwMode="auto">
          <a:xfrm>
            <a:off x="6858000" y="0"/>
            <a:ext cx="2286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24581" y="1227177"/>
            <a:ext cx="853440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876300" lvl="1" indent="-342900" algn="l">
              <a:buFont typeface="Arial" panose="020B0604020202020204" pitchFamily="34" charset="0"/>
              <a:buChar char="•"/>
            </a:pPr>
            <a:r>
              <a:rPr lang="en-US" sz="4000" dirty="0">
                <a:solidFill>
                  <a:schemeClr val="tx2">
                    <a:lumMod val="50000"/>
                  </a:schemeClr>
                </a:solidFill>
                <a:latin typeface="+mj-lt"/>
                <a:cs typeface="Times New Roman" panose="02020603050405020304" pitchFamily="18" charset="0"/>
              </a:rPr>
              <a:t>Introduction</a:t>
            </a:r>
          </a:p>
          <a:p>
            <a:pPr marL="876300" lvl="1" indent="-342900" algn="l">
              <a:buFont typeface="Arial" panose="020B0604020202020204" pitchFamily="34" charset="0"/>
              <a:buChar char="•"/>
            </a:pPr>
            <a:r>
              <a:rPr lang="en-US" sz="4000" dirty="0">
                <a:solidFill>
                  <a:schemeClr val="tx2">
                    <a:lumMod val="50000"/>
                  </a:schemeClr>
                </a:solidFill>
                <a:latin typeface="+mj-lt"/>
                <a:cs typeface="Times New Roman" panose="02020603050405020304" pitchFamily="18" charset="0"/>
              </a:rPr>
              <a:t>Policy Landscape </a:t>
            </a:r>
          </a:p>
          <a:p>
            <a:pPr marL="876300" lvl="1" indent="-342900" algn="l">
              <a:buFont typeface="Arial" panose="020B0604020202020204" pitchFamily="34" charset="0"/>
              <a:buChar char="•"/>
            </a:pPr>
            <a:r>
              <a:rPr lang="en-US" sz="4000" dirty="0">
                <a:solidFill>
                  <a:schemeClr val="tx2">
                    <a:lumMod val="50000"/>
                  </a:schemeClr>
                </a:solidFill>
                <a:latin typeface="+mj-lt"/>
                <a:cs typeface="Times New Roman" panose="02020603050405020304" pitchFamily="18" charset="0"/>
              </a:rPr>
              <a:t>Outputs of </a:t>
            </a:r>
            <a:r>
              <a:rPr lang="en-US" sz="4000" dirty="0" err="1">
                <a:solidFill>
                  <a:schemeClr val="tx2">
                    <a:lumMod val="50000"/>
                  </a:schemeClr>
                </a:solidFill>
                <a:latin typeface="+mj-lt"/>
                <a:cs typeface="Times New Roman" panose="02020603050405020304" pitchFamily="18" charset="0"/>
              </a:rPr>
              <a:t>Programme</a:t>
            </a:r>
            <a:r>
              <a:rPr lang="en-US" sz="4000" dirty="0">
                <a:solidFill>
                  <a:schemeClr val="tx2">
                    <a:lumMod val="50000"/>
                  </a:schemeClr>
                </a:solidFill>
                <a:latin typeface="+mj-lt"/>
                <a:cs typeface="Times New Roman" panose="02020603050405020304" pitchFamily="18" charset="0"/>
              </a:rPr>
              <a:t> of Support </a:t>
            </a:r>
          </a:p>
          <a:p>
            <a:pPr marL="876300" lvl="1" indent="-342900" algn="l">
              <a:buFont typeface="Arial" panose="020B0604020202020204" pitchFamily="34" charset="0"/>
              <a:buChar char="•"/>
            </a:pPr>
            <a:r>
              <a:rPr lang="en-US" sz="4000" dirty="0">
                <a:solidFill>
                  <a:schemeClr val="tx2">
                    <a:lumMod val="50000"/>
                  </a:schemeClr>
                </a:solidFill>
                <a:latin typeface="+mj-lt"/>
                <a:cs typeface="Times New Roman" panose="02020603050405020304" pitchFamily="18" charset="0"/>
              </a:rPr>
              <a:t>Good Practice Cases</a:t>
            </a:r>
          </a:p>
          <a:p>
            <a:pPr marL="876300" lvl="1" indent="-342900" algn="l">
              <a:buFont typeface="Arial" panose="020B0604020202020204" pitchFamily="34" charset="0"/>
              <a:buChar char="•"/>
            </a:pPr>
            <a:r>
              <a:rPr lang="en-US" sz="4000" dirty="0">
                <a:solidFill>
                  <a:schemeClr val="tx2">
                    <a:lumMod val="50000"/>
                  </a:schemeClr>
                </a:solidFill>
                <a:latin typeface="+mj-lt"/>
                <a:cs typeface="Times New Roman" panose="02020603050405020304" pitchFamily="18" charset="0"/>
              </a:rPr>
              <a:t>Key constraints to competitiveness</a:t>
            </a:r>
          </a:p>
          <a:p>
            <a:pPr marL="876300" lvl="1" indent="-342900" algn="l">
              <a:buFont typeface="Arial" panose="020B0604020202020204" pitchFamily="34" charset="0"/>
              <a:buChar char="•"/>
            </a:pPr>
            <a:r>
              <a:rPr lang="en-US" sz="4000" dirty="0">
                <a:solidFill>
                  <a:schemeClr val="tx2">
                    <a:lumMod val="50000"/>
                  </a:schemeClr>
                </a:solidFill>
                <a:latin typeface="+mj-lt"/>
                <a:cs typeface="Times New Roman" panose="02020603050405020304" pitchFamily="18" charset="0"/>
              </a:rPr>
              <a:t>Limits of TA Support</a:t>
            </a:r>
          </a:p>
          <a:p>
            <a:pPr marL="876300" lvl="1" indent="-342900" algn="l">
              <a:buFont typeface="Arial" panose="020B0604020202020204" pitchFamily="34" charset="0"/>
              <a:buChar char="•"/>
            </a:pPr>
            <a:r>
              <a:rPr lang="en-US" sz="4000" dirty="0">
                <a:solidFill>
                  <a:schemeClr val="tx2">
                    <a:lumMod val="50000"/>
                  </a:schemeClr>
                </a:solidFill>
                <a:latin typeface="+mj-lt"/>
                <a:cs typeface="Times New Roman" panose="02020603050405020304" pitchFamily="18" charset="0"/>
              </a:rPr>
              <a:t>Way Forward</a:t>
            </a:r>
          </a:p>
        </p:txBody>
      </p:sp>
      <p:sp>
        <p:nvSpPr>
          <p:cNvPr id="3" name="Slide Number Placeholder 2">
            <a:extLst>
              <a:ext uri="{FF2B5EF4-FFF2-40B4-BE49-F238E27FC236}">
                <a16:creationId xmlns:a16="http://schemas.microsoft.com/office/drawing/2014/main" xmlns="" id="{054E0C72-6066-4DDD-BE87-B767BD5DC2DF}"/>
              </a:ext>
            </a:extLst>
          </p:cNvPr>
          <p:cNvSpPr>
            <a:spLocks noGrp="1"/>
          </p:cNvSpPr>
          <p:nvPr>
            <p:ph type="sldNum" sz="quarter" idx="12"/>
          </p:nvPr>
        </p:nvSpPr>
        <p:spPr/>
        <p:txBody>
          <a:bodyPr/>
          <a:lstStyle/>
          <a:p>
            <a:pPr>
              <a:defRPr/>
            </a:pPr>
            <a:fld id="{4F8E403E-1BF0-469D-A93C-635C1B98810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20" y="304800"/>
            <a:ext cx="7162800" cy="685800"/>
          </a:xfrm>
        </p:spPr>
        <p:txBody>
          <a:bodyPr rtlCol="0">
            <a:normAutofit/>
          </a:bodyPr>
          <a:lstStyle/>
          <a:p>
            <a:pPr fontAlgn="auto">
              <a:spcAft>
                <a:spcPts val="0"/>
              </a:spcAft>
              <a:defRPr/>
            </a:pPr>
            <a:r>
              <a:rPr lang="en-US" sz="3600" b="1" dirty="0">
                <a:solidFill>
                  <a:srgbClr val="0070C0"/>
                </a:solidFill>
                <a:latin typeface="+mn-lt"/>
              </a:rPr>
              <a:t>Introduction</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6858000" y="0"/>
            <a:ext cx="2286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226020" y="1239838"/>
            <a:ext cx="8691960" cy="561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800100" lvl="1" indent="-342900" algn="l">
              <a:buClr>
                <a:srgbClr val="C00000"/>
              </a:buClr>
              <a:buFont typeface="Arial" pitchFamily="34" charset="0"/>
              <a:buChar char="•"/>
            </a:pPr>
            <a:r>
              <a:rPr lang="en-GB" dirty="0">
                <a:solidFill>
                  <a:schemeClr val="tx2">
                    <a:lumMod val="50000"/>
                  </a:schemeClr>
                </a:solidFill>
              </a:rPr>
              <a:t>Tanzania is an emerging economy experiencing  long term growth rates of over 6% per annum since 2005. </a:t>
            </a:r>
          </a:p>
          <a:p>
            <a:pPr marL="800100" lvl="1" indent="-342900" algn="l">
              <a:buClr>
                <a:srgbClr val="C00000"/>
              </a:buClr>
              <a:buFont typeface="Arial" pitchFamily="34" charset="0"/>
              <a:buChar char="•"/>
            </a:pPr>
            <a:r>
              <a:rPr lang="en-GB" dirty="0">
                <a:solidFill>
                  <a:schemeClr val="tx2">
                    <a:lumMod val="50000"/>
                  </a:schemeClr>
                </a:solidFill>
              </a:rPr>
              <a:t>Tanzania is an attractive trade and investment destination by virtue of:</a:t>
            </a:r>
          </a:p>
          <a:p>
            <a:pPr marL="1257300" lvl="2" indent="-342900" algn="l">
              <a:buClr>
                <a:srgbClr val="C00000"/>
              </a:buClr>
              <a:buFont typeface="Arial" pitchFamily="34" charset="0"/>
              <a:buChar char="•"/>
            </a:pPr>
            <a:r>
              <a:rPr lang="en-GB" dirty="0">
                <a:solidFill>
                  <a:schemeClr val="tx2">
                    <a:lumMod val="50000"/>
                  </a:schemeClr>
                </a:solidFill>
              </a:rPr>
              <a:t>political stability, </a:t>
            </a:r>
          </a:p>
          <a:p>
            <a:pPr marL="1257300" lvl="2" indent="-342900" algn="l">
              <a:buClr>
                <a:srgbClr val="C00000"/>
              </a:buClr>
              <a:buFont typeface="Arial" pitchFamily="34" charset="0"/>
              <a:buChar char="•"/>
            </a:pPr>
            <a:r>
              <a:rPr lang="en-GB" dirty="0">
                <a:solidFill>
                  <a:schemeClr val="tx2">
                    <a:lumMod val="50000"/>
                  </a:schemeClr>
                </a:solidFill>
              </a:rPr>
              <a:t>advantageous geographical location with a 1,424 km long coastline and 8 neighbours, </a:t>
            </a:r>
          </a:p>
          <a:p>
            <a:pPr marL="1257300" lvl="2" indent="-342900" algn="l">
              <a:buClr>
                <a:srgbClr val="C00000"/>
              </a:buClr>
              <a:buFont typeface="Arial" pitchFamily="34" charset="0"/>
              <a:buChar char="•"/>
            </a:pPr>
            <a:r>
              <a:rPr lang="en-GB" dirty="0">
                <a:solidFill>
                  <a:schemeClr val="tx2">
                    <a:lumMod val="50000"/>
                  </a:schemeClr>
                </a:solidFill>
              </a:rPr>
              <a:t>youthful and growing population, est. 51.5 million in 2017, </a:t>
            </a:r>
          </a:p>
          <a:p>
            <a:pPr marL="1257300" lvl="2" indent="-342900" algn="l">
              <a:buClr>
                <a:srgbClr val="C00000"/>
              </a:buClr>
              <a:buFont typeface="Arial" pitchFamily="34" charset="0"/>
              <a:buChar char="•"/>
            </a:pPr>
            <a:r>
              <a:rPr lang="en-GB" dirty="0">
                <a:solidFill>
                  <a:schemeClr val="tx2">
                    <a:lumMod val="50000"/>
                  </a:schemeClr>
                </a:solidFill>
              </a:rPr>
              <a:t>membership to regional trading blocks, EAC and SADC.</a:t>
            </a:r>
          </a:p>
          <a:p>
            <a:pPr marL="1257300" lvl="2" indent="-342900" algn="l">
              <a:buClr>
                <a:srgbClr val="C00000"/>
              </a:buClr>
              <a:buFont typeface="Arial" pitchFamily="34" charset="0"/>
              <a:buChar char="•"/>
            </a:pPr>
            <a:r>
              <a:rPr lang="en-GB" dirty="0">
                <a:solidFill>
                  <a:schemeClr val="tx2">
                    <a:lumMod val="50000"/>
                  </a:schemeClr>
                </a:solidFill>
              </a:rPr>
              <a:t>AGOA, EPA</a:t>
            </a:r>
          </a:p>
          <a:p>
            <a:pPr marL="800100" lvl="1" indent="-342900" algn="l">
              <a:buClr>
                <a:srgbClr val="C00000"/>
              </a:buClr>
              <a:buFont typeface="Arial" pitchFamily="34" charset="0"/>
              <a:buChar char="•"/>
            </a:pPr>
            <a:r>
              <a:rPr lang="en-GB" sz="3000" dirty="0">
                <a:solidFill>
                  <a:schemeClr val="tx2">
                    <a:lumMod val="50000"/>
                  </a:schemeClr>
                </a:solidFill>
              </a:rPr>
              <a:t>Main export corridors: Southern, Western, Central, Northern and Zanzibar-Pemba</a:t>
            </a:r>
          </a:p>
        </p:txBody>
      </p:sp>
      <p:sp>
        <p:nvSpPr>
          <p:cNvPr id="3" name="Slide Number Placeholder 2">
            <a:extLst>
              <a:ext uri="{FF2B5EF4-FFF2-40B4-BE49-F238E27FC236}">
                <a16:creationId xmlns:a16="http://schemas.microsoft.com/office/drawing/2014/main" xmlns="" id="{45E48494-77E7-4711-A5F5-1B1426E5F528}"/>
              </a:ext>
            </a:extLst>
          </p:cNvPr>
          <p:cNvSpPr>
            <a:spLocks noGrp="1"/>
          </p:cNvSpPr>
          <p:nvPr>
            <p:ph type="sldNum" sz="quarter" idx="12"/>
          </p:nvPr>
        </p:nvSpPr>
        <p:spPr/>
        <p:txBody>
          <a:bodyPr/>
          <a:lstStyle/>
          <a:p>
            <a:pPr>
              <a:defRPr/>
            </a:pPr>
            <a:fld id="{4F8E403E-1BF0-469D-A93C-635C1B988100}" type="slidenum">
              <a:rPr lang="en-US" smtClean="0"/>
              <a:pPr>
                <a:defRPr/>
              </a:pPr>
              <a:t>3</a:t>
            </a:fld>
            <a:endParaRPr lang="en-US"/>
          </a:p>
        </p:txBody>
      </p:sp>
    </p:spTree>
    <p:extLst>
      <p:ext uri="{BB962C8B-B14F-4D97-AF65-F5344CB8AC3E}">
        <p14:creationId xmlns:p14="http://schemas.microsoft.com/office/powerpoint/2010/main" val="2646531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65" y="0"/>
            <a:ext cx="7162800" cy="685800"/>
          </a:xfrm>
        </p:spPr>
        <p:txBody>
          <a:bodyPr rtlCol="0">
            <a:normAutofit/>
          </a:bodyPr>
          <a:lstStyle/>
          <a:p>
            <a:pPr fontAlgn="auto">
              <a:spcAft>
                <a:spcPts val="0"/>
              </a:spcAft>
              <a:defRPr/>
            </a:pPr>
            <a:r>
              <a:rPr lang="en-US" sz="3600" b="1" dirty="0">
                <a:solidFill>
                  <a:schemeClr val="accent1"/>
                </a:solidFill>
              </a:rPr>
              <a:t>Introduction-2</a:t>
            </a:r>
            <a:endParaRPr lang="en-US" sz="36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6865374" y="-266700"/>
            <a:ext cx="2286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304800" y="952500"/>
            <a:ext cx="8178953" cy="628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Clr>
                <a:srgbClr val="C00000"/>
              </a:buClr>
              <a:buFont typeface="Arial" pitchFamily="34" charset="0"/>
              <a:buChar char="•"/>
            </a:pPr>
            <a:r>
              <a:rPr lang="en-GB" sz="2400" dirty="0">
                <a:solidFill>
                  <a:schemeClr val="tx2">
                    <a:lumMod val="50000"/>
                  </a:schemeClr>
                </a:solidFill>
              </a:rPr>
              <a:t>Non-traditional exports growing, includes horticultural</a:t>
            </a:r>
          </a:p>
          <a:p>
            <a:pPr marL="342900" indent="-342900" algn="l">
              <a:buClr>
                <a:srgbClr val="C00000"/>
              </a:buClr>
              <a:buFont typeface="Arial" pitchFamily="34" charset="0"/>
              <a:buChar char="•"/>
            </a:pPr>
            <a:r>
              <a:rPr lang="en-GB" sz="2400" dirty="0">
                <a:solidFill>
                  <a:schemeClr val="tx2">
                    <a:lumMod val="50000"/>
                  </a:schemeClr>
                </a:solidFill>
              </a:rPr>
              <a:t>Traditional exports stagnant, except cashew and tobacco </a:t>
            </a:r>
            <a:endParaRPr lang="en-US" sz="2400" dirty="0">
              <a:solidFill>
                <a:schemeClr val="tx2">
                  <a:lumMod val="50000"/>
                </a:schemeClr>
              </a:solidFill>
            </a:endParaRPr>
          </a:p>
          <a:p>
            <a:pPr algn="l">
              <a:buClr>
                <a:srgbClr val="C00000"/>
              </a:buClr>
            </a:pPr>
            <a:endParaRPr lang="en-GB" sz="2400" dirty="0">
              <a:solidFill>
                <a:schemeClr val="tx2">
                  <a:lumMod val="50000"/>
                </a:schemeClr>
              </a:solidFill>
            </a:endParaRPr>
          </a:p>
          <a:p>
            <a:pPr marL="342900" indent="-342900" algn="l">
              <a:buClr>
                <a:srgbClr val="C00000"/>
              </a:buClr>
              <a:buFont typeface="Arial" pitchFamily="34" charset="0"/>
              <a:buChar char="•"/>
            </a:pPr>
            <a:endParaRPr lang="en-GB" sz="2400" dirty="0">
              <a:solidFill>
                <a:schemeClr val="tx2">
                  <a:lumMod val="50000"/>
                </a:schemeClr>
              </a:solidFill>
            </a:endParaRPr>
          </a:p>
          <a:p>
            <a:pPr marL="800100" lvl="1" indent="-342900" algn="l">
              <a:buClr>
                <a:srgbClr val="C00000"/>
              </a:buClr>
              <a:buFont typeface="Arial" pitchFamily="34" charset="0"/>
              <a:buChar char="•"/>
            </a:pPr>
            <a:endParaRPr lang="en-GB" sz="2000" dirty="0">
              <a:solidFill>
                <a:schemeClr val="tx2">
                  <a:lumMod val="50000"/>
                </a:schemeClr>
              </a:solidFill>
            </a:endParaRPr>
          </a:p>
          <a:p>
            <a:pPr marL="800100" lvl="1" indent="-342900" algn="l">
              <a:buClr>
                <a:srgbClr val="C00000"/>
              </a:buClr>
              <a:buFont typeface="Arial" pitchFamily="34" charset="0"/>
              <a:buChar char="•"/>
            </a:pPr>
            <a:endParaRPr lang="en-GB" sz="2000" dirty="0">
              <a:solidFill>
                <a:schemeClr val="tx2">
                  <a:lumMod val="50000"/>
                </a:schemeClr>
              </a:solidFill>
            </a:endParaRPr>
          </a:p>
          <a:p>
            <a:pPr marL="800100" lvl="1" indent="-342900" algn="l">
              <a:buClr>
                <a:srgbClr val="C00000"/>
              </a:buClr>
              <a:buFont typeface="Arial" pitchFamily="34" charset="0"/>
              <a:buChar char="•"/>
            </a:pPr>
            <a:endParaRPr lang="en-GB" sz="2000" dirty="0">
              <a:solidFill>
                <a:schemeClr val="tx2">
                  <a:lumMod val="50000"/>
                </a:schemeClr>
              </a:solidFill>
            </a:endParaRPr>
          </a:p>
          <a:p>
            <a:pPr marL="800100" lvl="1" indent="-342900" algn="l">
              <a:buClr>
                <a:srgbClr val="C00000"/>
              </a:buClr>
              <a:buFont typeface="Arial" pitchFamily="34" charset="0"/>
              <a:buChar char="•"/>
            </a:pPr>
            <a:endParaRPr lang="en-GB" sz="2000" dirty="0">
              <a:solidFill>
                <a:schemeClr val="tx2">
                  <a:lumMod val="50000"/>
                </a:schemeClr>
              </a:solidFill>
            </a:endParaRPr>
          </a:p>
          <a:p>
            <a:pPr marL="342900" indent="-342900" algn="l">
              <a:buClr>
                <a:srgbClr val="C00000"/>
              </a:buClr>
              <a:buFont typeface="Arial" pitchFamily="34" charset="0"/>
              <a:buChar char="•"/>
            </a:pPr>
            <a:endParaRPr lang="en-US" sz="2400" dirty="0">
              <a:solidFill>
                <a:schemeClr val="tx2">
                  <a:lumMod val="50000"/>
                </a:schemeClr>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A2814814-2FFD-4633-9388-4F561C1F9300}"/>
              </a:ext>
            </a:extLst>
          </p:cNvPr>
          <p:cNvPicPr>
            <a:picLocks noChangeAspect="1"/>
          </p:cNvPicPr>
          <p:nvPr/>
        </p:nvPicPr>
        <p:blipFill>
          <a:blip r:embed="rId5"/>
          <a:stretch>
            <a:fillRect/>
          </a:stretch>
        </p:blipFill>
        <p:spPr>
          <a:xfrm>
            <a:off x="304800" y="1889760"/>
            <a:ext cx="8534399" cy="4739640"/>
          </a:xfrm>
          <a:prstGeom prst="rect">
            <a:avLst/>
          </a:prstGeom>
        </p:spPr>
      </p:pic>
      <p:sp>
        <p:nvSpPr>
          <p:cNvPr id="3" name="Slide Number Placeholder 2">
            <a:extLst>
              <a:ext uri="{FF2B5EF4-FFF2-40B4-BE49-F238E27FC236}">
                <a16:creationId xmlns:a16="http://schemas.microsoft.com/office/drawing/2014/main" xmlns="" id="{D3787926-DFCD-45BD-8B44-932BD4954E7D}"/>
              </a:ext>
            </a:extLst>
          </p:cNvPr>
          <p:cNvSpPr>
            <a:spLocks noGrp="1"/>
          </p:cNvSpPr>
          <p:nvPr>
            <p:ph type="sldNum" sz="quarter" idx="12"/>
          </p:nvPr>
        </p:nvSpPr>
        <p:spPr/>
        <p:txBody>
          <a:bodyPr/>
          <a:lstStyle/>
          <a:p>
            <a:pPr>
              <a:defRPr/>
            </a:pPr>
            <a:fld id="{4F8E403E-1BF0-469D-A93C-635C1B988100}" type="slidenum">
              <a:rPr lang="en-US" smtClean="0"/>
              <a:pPr>
                <a:defRPr/>
              </a:pPr>
              <a:t>4</a:t>
            </a:fld>
            <a:endParaRPr lang="en-US"/>
          </a:p>
        </p:txBody>
      </p:sp>
    </p:spTree>
    <p:extLst>
      <p:ext uri="{BB962C8B-B14F-4D97-AF65-F5344CB8AC3E}">
        <p14:creationId xmlns:p14="http://schemas.microsoft.com/office/powerpoint/2010/main" val="4027002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42900"/>
            <a:ext cx="7543800" cy="685800"/>
          </a:xfrm>
        </p:spPr>
        <p:txBody>
          <a:bodyPr rtlCol="0">
            <a:normAutofit/>
          </a:bodyPr>
          <a:lstStyle/>
          <a:p>
            <a:pPr algn="l" fontAlgn="auto">
              <a:spcAft>
                <a:spcPts val="0"/>
              </a:spcAft>
              <a:defRPr/>
            </a:pPr>
            <a:r>
              <a:rPr lang="en-US" sz="3600" b="1" dirty="0">
                <a:solidFill>
                  <a:schemeClr val="accent1"/>
                </a:solidFill>
              </a:rPr>
              <a:t>Introduction-3</a:t>
            </a:r>
            <a:endParaRPr lang="en-US" sz="36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6858000" y="0"/>
            <a:ext cx="2286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0" y="10287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lnSpc>
                <a:spcPct val="90000"/>
              </a:lnSpc>
              <a:buSzPct val="85000"/>
              <a:buFont typeface="Arial" panose="020B0604020202020204" pitchFamily="34" charset="0"/>
              <a:buChar char="•"/>
            </a:pPr>
            <a:r>
              <a:rPr lang="en-GB" sz="3000" dirty="0">
                <a:solidFill>
                  <a:schemeClr val="tx2">
                    <a:lumMod val="50000"/>
                  </a:schemeClr>
                </a:solidFill>
                <a:cs typeface="Times New Roman" panose="02020603050405020304" pitchFamily="18" charset="0"/>
              </a:rPr>
              <a:t>Trade</a:t>
            </a:r>
          </a:p>
          <a:p>
            <a:pPr marL="914400" lvl="1" indent="-457200" algn="l">
              <a:lnSpc>
                <a:spcPct val="90000"/>
              </a:lnSpc>
              <a:buSzPct val="85000"/>
              <a:buFont typeface="Arial" panose="020B0604020202020204" pitchFamily="34" charset="0"/>
              <a:buChar char="•"/>
            </a:pPr>
            <a:r>
              <a:rPr lang="en-GB" sz="2400" dirty="0">
                <a:solidFill>
                  <a:schemeClr val="tx2">
                    <a:lumMod val="50000"/>
                  </a:schemeClr>
                </a:solidFill>
                <a:cs typeface="Times New Roman" panose="02020603050405020304" pitchFamily="18" charset="0"/>
              </a:rPr>
              <a:t>Exports grew from € 750 million in 2010 to € 1,958 million in 2016. </a:t>
            </a:r>
          </a:p>
          <a:p>
            <a:pPr marL="914400" lvl="1" indent="-457200" algn="l">
              <a:lnSpc>
                <a:spcPct val="90000"/>
              </a:lnSpc>
              <a:buSzPct val="85000"/>
              <a:buFont typeface="Arial" panose="020B0604020202020204" pitchFamily="34" charset="0"/>
              <a:buChar char="•"/>
            </a:pPr>
            <a:r>
              <a:rPr lang="en-GB" sz="2400" dirty="0">
                <a:solidFill>
                  <a:schemeClr val="tx2">
                    <a:lumMod val="50000"/>
                  </a:schemeClr>
                </a:solidFill>
                <a:cs typeface="Times New Roman" panose="02020603050405020304" pitchFamily="18" charset="0"/>
              </a:rPr>
              <a:t>Imports grew from € 4,032 million in 2010 to € 6,155 million in 2016.</a:t>
            </a:r>
          </a:p>
          <a:p>
            <a:pPr marL="914400" lvl="1" indent="-457200" algn="l">
              <a:lnSpc>
                <a:spcPct val="90000"/>
              </a:lnSpc>
              <a:buSzPct val="85000"/>
              <a:buFont typeface="Arial" panose="020B0604020202020204" pitchFamily="34" charset="0"/>
              <a:buChar char="•"/>
            </a:pPr>
            <a:r>
              <a:rPr lang="en-GB" sz="2400" dirty="0">
                <a:solidFill>
                  <a:schemeClr val="tx2">
                    <a:lumMod val="50000"/>
                  </a:schemeClr>
                </a:solidFill>
                <a:cs typeface="Times New Roman" panose="02020603050405020304" pitchFamily="18" charset="0"/>
              </a:rPr>
              <a:t>Yet to ratify a regional Economic Partnership Agreement (EPA) with the EU</a:t>
            </a:r>
          </a:p>
          <a:p>
            <a:pPr marL="457200" indent="-457200" algn="l">
              <a:lnSpc>
                <a:spcPct val="90000"/>
              </a:lnSpc>
              <a:buSzPct val="85000"/>
              <a:buFont typeface="Arial" panose="020B0604020202020204" pitchFamily="34" charset="0"/>
              <a:buChar char="•"/>
            </a:pPr>
            <a:r>
              <a:rPr lang="en-GB" sz="2800" dirty="0">
                <a:solidFill>
                  <a:schemeClr val="tx2">
                    <a:lumMod val="50000"/>
                  </a:schemeClr>
                </a:solidFill>
                <a:cs typeface="Times New Roman" panose="02020603050405020304" pitchFamily="18" charset="0"/>
              </a:rPr>
              <a:t>Competitiveness</a:t>
            </a:r>
          </a:p>
          <a:p>
            <a:pPr marL="914400" lvl="1" indent="-457200" algn="l">
              <a:lnSpc>
                <a:spcPct val="90000"/>
              </a:lnSpc>
              <a:buSzPct val="85000"/>
              <a:buFont typeface="Arial" panose="020B0604020202020204" pitchFamily="34" charset="0"/>
              <a:buChar char="•"/>
            </a:pPr>
            <a:r>
              <a:rPr lang="en-GB" sz="2400" dirty="0">
                <a:solidFill>
                  <a:schemeClr val="tx2">
                    <a:lumMod val="50000"/>
                  </a:schemeClr>
                </a:solidFill>
              </a:rPr>
              <a:t>Ranks poorly in the bottom quintile of WEF’s Global Competitiveness Index at 116</a:t>
            </a:r>
            <a:r>
              <a:rPr lang="en-GB" sz="2400" baseline="30000" dirty="0">
                <a:solidFill>
                  <a:schemeClr val="tx2">
                    <a:lumMod val="50000"/>
                  </a:schemeClr>
                </a:solidFill>
              </a:rPr>
              <a:t>th</a:t>
            </a:r>
            <a:r>
              <a:rPr lang="en-GB" sz="2400" dirty="0">
                <a:solidFill>
                  <a:schemeClr val="tx2">
                    <a:lumMod val="50000"/>
                  </a:schemeClr>
                </a:solidFill>
              </a:rPr>
              <a:t> out of 138 countries</a:t>
            </a:r>
          </a:p>
          <a:p>
            <a:pPr marL="914400" lvl="1" indent="-457200" algn="l">
              <a:lnSpc>
                <a:spcPct val="90000"/>
              </a:lnSpc>
              <a:buSzPct val="85000"/>
              <a:buFont typeface="Arial" panose="020B0604020202020204" pitchFamily="34" charset="0"/>
              <a:buChar char="•"/>
            </a:pPr>
            <a:r>
              <a:rPr lang="en-GB" sz="2400" dirty="0">
                <a:solidFill>
                  <a:schemeClr val="tx2">
                    <a:lumMod val="50000"/>
                  </a:schemeClr>
                </a:solidFill>
              </a:rPr>
              <a:t>Ranks 139</a:t>
            </a:r>
            <a:r>
              <a:rPr lang="en-GB" sz="2400" baseline="30000" dirty="0">
                <a:solidFill>
                  <a:schemeClr val="tx2">
                    <a:lumMod val="50000"/>
                  </a:schemeClr>
                </a:solidFill>
              </a:rPr>
              <a:t>th</a:t>
            </a:r>
            <a:r>
              <a:rPr lang="en-GB" sz="2400" dirty="0">
                <a:solidFill>
                  <a:schemeClr val="tx2">
                    <a:lumMod val="50000"/>
                  </a:schemeClr>
                </a:solidFill>
              </a:rPr>
              <a:t> out of 189 economies in World Bank’s 2016 Doing Business report. </a:t>
            </a:r>
          </a:p>
          <a:p>
            <a:pPr marL="457200" indent="-457200" algn="l">
              <a:lnSpc>
                <a:spcPct val="90000"/>
              </a:lnSpc>
              <a:buSzPct val="85000"/>
              <a:buFont typeface="Arial" panose="020B0604020202020204" pitchFamily="34" charset="0"/>
              <a:buChar char="•"/>
            </a:pPr>
            <a:r>
              <a:rPr lang="en-GB" sz="2800" dirty="0">
                <a:solidFill>
                  <a:schemeClr val="tx2">
                    <a:lumMod val="50000"/>
                  </a:schemeClr>
                </a:solidFill>
              </a:rPr>
              <a:t>Investment</a:t>
            </a:r>
          </a:p>
          <a:p>
            <a:pPr marL="914400" lvl="1" indent="-457200" algn="l">
              <a:lnSpc>
                <a:spcPct val="90000"/>
              </a:lnSpc>
              <a:buSzPct val="85000"/>
              <a:buFont typeface="Arial" panose="020B0604020202020204" pitchFamily="34" charset="0"/>
              <a:buChar char="•"/>
            </a:pPr>
            <a:r>
              <a:rPr lang="en-GB" sz="2400" dirty="0">
                <a:solidFill>
                  <a:schemeClr val="tx2">
                    <a:lumMod val="50000"/>
                  </a:schemeClr>
                </a:solidFill>
              </a:rPr>
              <a:t>Net FDI flows have slowed to 2.9% of GDP (</a:t>
            </a:r>
            <a:r>
              <a:rPr lang="en-GB" sz="2400" dirty="0">
                <a:solidFill>
                  <a:schemeClr val="tx2">
                    <a:lumMod val="50000"/>
                  </a:schemeClr>
                </a:solidFill>
                <a:cs typeface="Times New Roman" panose="02020603050405020304" pitchFamily="18" charset="0"/>
              </a:rPr>
              <a:t>€1,102 million)</a:t>
            </a:r>
            <a:r>
              <a:rPr lang="en-GB" sz="2400" dirty="0">
                <a:solidFill>
                  <a:schemeClr val="tx2">
                    <a:lumMod val="50000"/>
                  </a:schemeClr>
                </a:solidFill>
              </a:rPr>
              <a:t> in 2016 from 5.8% (</a:t>
            </a:r>
            <a:r>
              <a:rPr lang="en-GB" sz="2400" dirty="0">
                <a:solidFill>
                  <a:schemeClr val="tx2">
                    <a:lumMod val="50000"/>
                  </a:schemeClr>
                </a:solidFill>
                <a:cs typeface="Times New Roman" panose="02020603050405020304" pitchFamily="18" charset="0"/>
              </a:rPr>
              <a:t>€ 1,464 million)</a:t>
            </a:r>
            <a:r>
              <a:rPr lang="en-GB" sz="2400" dirty="0">
                <a:solidFill>
                  <a:schemeClr val="tx2">
                    <a:lumMod val="50000"/>
                  </a:schemeClr>
                </a:solidFill>
              </a:rPr>
              <a:t> in 2010 (World Bank, 2017). </a:t>
            </a:r>
          </a:p>
        </p:txBody>
      </p:sp>
      <p:sp>
        <p:nvSpPr>
          <p:cNvPr id="3" name="Slide Number Placeholder 2">
            <a:extLst>
              <a:ext uri="{FF2B5EF4-FFF2-40B4-BE49-F238E27FC236}">
                <a16:creationId xmlns:a16="http://schemas.microsoft.com/office/drawing/2014/main" xmlns="" id="{494D1033-38A7-4AE4-9763-3F006C422593}"/>
              </a:ext>
            </a:extLst>
          </p:cNvPr>
          <p:cNvSpPr>
            <a:spLocks noGrp="1"/>
          </p:cNvSpPr>
          <p:nvPr>
            <p:ph type="sldNum" sz="quarter" idx="12"/>
          </p:nvPr>
        </p:nvSpPr>
        <p:spPr/>
        <p:txBody>
          <a:bodyPr/>
          <a:lstStyle/>
          <a:p>
            <a:pPr>
              <a:defRPr/>
            </a:pPr>
            <a:fld id="{4F8E403E-1BF0-469D-A93C-635C1B988100}" type="slidenum">
              <a:rPr lang="en-US" smtClean="0"/>
              <a:pPr>
                <a:defRPr/>
              </a:pPr>
              <a:t>5</a:t>
            </a:fld>
            <a:endParaRPr lang="en-US"/>
          </a:p>
        </p:txBody>
      </p:sp>
    </p:spTree>
    <p:extLst>
      <p:ext uri="{BB962C8B-B14F-4D97-AF65-F5344CB8AC3E}">
        <p14:creationId xmlns:p14="http://schemas.microsoft.com/office/powerpoint/2010/main" val="232013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36781F82-11E9-4A8B-B752-C63C59668F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93" y="228600"/>
            <a:ext cx="9050013" cy="6629400"/>
          </a:xfrm>
          <a:prstGeom prst="rect">
            <a:avLst/>
          </a:prstGeom>
        </p:spPr>
      </p:pic>
      <p:sp>
        <p:nvSpPr>
          <p:cNvPr id="2" name="Slide Number Placeholder 1">
            <a:extLst>
              <a:ext uri="{FF2B5EF4-FFF2-40B4-BE49-F238E27FC236}">
                <a16:creationId xmlns:a16="http://schemas.microsoft.com/office/drawing/2014/main" xmlns="" id="{12674316-3079-4754-A432-C31FAFF828A4}"/>
              </a:ext>
            </a:extLst>
          </p:cNvPr>
          <p:cNvSpPr>
            <a:spLocks noGrp="1"/>
          </p:cNvSpPr>
          <p:nvPr>
            <p:ph type="sldNum" sz="quarter" idx="12"/>
          </p:nvPr>
        </p:nvSpPr>
        <p:spPr/>
        <p:txBody>
          <a:bodyPr/>
          <a:lstStyle/>
          <a:p>
            <a:pPr>
              <a:defRPr/>
            </a:pPr>
            <a:fld id="{A4F6AD46-85FF-48BE-BE1B-682E0FE21675}" type="slidenum">
              <a:rPr lang="en-US" smtClean="0"/>
              <a:pPr>
                <a:defRPr/>
              </a:pPr>
              <a:t>6</a:t>
            </a:fld>
            <a:endParaRPr lang="en-US"/>
          </a:p>
        </p:txBody>
      </p:sp>
    </p:spTree>
    <p:extLst>
      <p:ext uri="{BB962C8B-B14F-4D97-AF65-F5344CB8AC3E}">
        <p14:creationId xmlns:p14="http://schemas.microsoft.com/office/powerpoint/2010/main" val="1048745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 y="228600"/>
            <a:ext cx="7162800" cy="685800"/>
          </a:xfrm>
        </p:spPr>
        <p:txBody>
          <a:bodyPr rtlCol="0">
            <a:normAutofit fontScale="90000"/>
          </a:bodyPr>
          <a:lstStyle/>
          <a:p>
            <a:pPr fontAlgn="auto">
              <a:spcAft>
                <a:spcPts val="0"/>
              </a:spcAft>
              <a:defRPr/>
            </a:pPr>
            <a:r>
              <a:rPr lang="en-US" sz="3600" b="1" dirty="0">
                <a:solidFill>
                  <a:schemeClr val="accent1"/>
                </a:solidFill>
              </a:rPr>
              <a:t>Outputs of </a:t>
            </a:r>
            <a:r>
              <a:rPr lang="en-US" sz="3600" b="1" dirty="0" err="1">
                <a:solidFill>
                  <a:schemeClr val="accent1"/>
                </a:solidFill>
              </a:rPr>
              <a:t>Programme</a:t>
            </a:r>
            <a:r>
              <a:rPr lang="en-US" sz="3600" b="1" dirty="0">
                <a:solidFill>
                  <a:schemeClr val="accent1"/>
                </a:solidFill>
              </a:rPr>
              <a:t> of  support </a:t>
            </a:r>
            <a:br>
              <a:rPr lang="en-US" sz="3600" b="1" dirty="0">
                <a:solidFill>
                  <a:schemeClr val="accent1"/>
                </a:solidFill>
              </a:rPr>
            </a:br>
            <a:endParaRPr lang="en-US" sz="3600" b="1" dirty="0">
              <a:solidFill>
                <a:schemeClr val="accent1"/>
              </a:solidFill>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6858000" y="-457200"/>
            <a:ext cx="2286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0" y="914400"/>
            <a:ext cx="9144000" cy="582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800100" lvl="1" indent="-342900" algn="l">
              <a:buClr>
                <a:srgbClr val="C00000"/>
              </a:buClr>
              <a:buFont typeface="Arial" pitchFamily="34" charset="0"/>
              <a:buChar char="•"/>
            </a:pPr>
            <a:r>
              <a:rPr lang="en-GB" dirty="0">
                <a:solidFill>
                  <a:schemeClr val="tx2">
                    <a:lumMod val="50000"/>
                  </a:schemeClr>
                </a:solidFill>
                <a:cs typeface="Times New Roman" panose="02020603050405020304" pitchFamily="18" charset="0"/>
              </a:rPr>
              <a:t>Current Programme:  </a:t>
            </a:r>
            <a:r>
              <a:rPr lang="en-US" dirty="0">
                <a:solidFill>
                  <a:schemeClr val="tx2">
                    <a:lumMod val="50000"/>
                  </a:schemeClr>
                </a:solidFill>
                <a:cs typeface="Times New Roman" panose="02020603050405020304" pitchFamily="18" charset="0"/>
              </a:rPr>
              <a:t>P006: </a:t>
            </a:r>
            <a:r>
              <a:rPr lang="en-US" i="1" dirty="0">
                <a:solidFill>
                  <a:schemeClr val="tx2">
                    <a:lumMod val="50000"/>
                  </a:schemeClr>
                </a:solidFill>
                <a:cs typeface="Times New Roman" panose="02020603050405020304" pitchFamily="18" charset="0"/>
              </a:rPr>
              <a:t>Targeted Support to REPOA and Zanzibar Ministry of Trade, Industry and Marketing to Increase the Competitiveness of Primary Producers and Diversify the Export Base in light of the Trading Opportunities with the EU</a:t>
            </a:r>
          </a:p>
          <a:p>
            <a:pPr marL="800100" lvl="1" indent="-342900" algn="l">
              <a:buClr>
                <a:srgbClr val="C00000"/>
              </a:buClr>
              <a:buFont typeface="Arial" pitchFamily="34" charset="0"/>
              <a:buChar char="•"/>
            </a:pPr>
            <a:r>
              <a:rPr lang="en-US" dirty="0">
                <a:solidFill>
                  <a:schemeClr val="tx2">
                    <a:lumMod val="50000"/>
                  </a:schemeClr>
                </a:solidFill>
                <a:cs typeface="Times New Roman" panose="02020603050405020304" pitchFamily="18" charset="0"/>
              </a:rPr>
              <a:t>TA has two main purposes:</a:t>
            </a:r>
          </a:p>
          <a:p>
            <a:pPr marL="1257300" lvl="2" indent="-342900" algn="l">
              <a:buClr>
                <a:srgbClr val="C00000"/>
              </a:buClr>
              <a:buFont typeface="Arial" pitchFamily="34" charset="0"/>
              <a:buChar char="•"/>
            </a:pPr>
            <a:r>
              <a:rPr lang="en-US" sz="2000" b="1" dirty="0">
                <a:solidFill>
                  <a:schemeClr val="tx2">
                    <a:lumMod val="50000"/>
                  </a:schemeClr>
                </a:solidFill>
                <a:cs typeface="Times New Roman" panose="02020603050405020304" pitchFamily="18" charset="0"/>
              </a:rPr>
              <a:t>Purpose 1: </a:t>
            </a:r>
            <a:r>
              <a:rPr lang="en-US" dirty="0">
                <a:solidFill>
                  <a:schemeClr val="tx2">
                    <a:lumMod val="50000"/>
                  </a:schemeClr>
                </a:solidFill>
                <a:cs typeface="Times New Roman" panose="02020603050405020304" pitchFamily="18" charset="0"/>
              </a:rPr>
              <a:t>To identify bottlenecks that limits competitiveness and export diversification in agriculture and the trade policy framework to effectively address them;</a:t>
            </a:r>
          </a:p>
          <a:p>
            <a:pPr marL="1257300" lvl="2" indent="-342900" algn="l">
              <a:buClr>
                <a:srgbClr val="C00000"/>
              </a:buClr>
              <a:buFont typeface="Arial" pitchFamily="34" charset="0"/>
              <a:buChar char="•"/>
            </a:pPr>
            <a:r>
              <a:rPr lang="en-US" b="1" dirty="0">
                <a:solidFill>
                  <a:schemeClr val="tx2">
                    <a:lumMod val="50000"/>
                  </a:schemeClr>
                </a:solidFill>
                <a:cs typeface="Times New Roman" panose="02020603050405020304" pitchFamily="18" charset="0"/>
              </a:rPr>
              <a:t>Purpose 2:</a:t>
            </a:r>
            <a:r>
              <a:rPr lang="en-US" dirty="0">
                <a:solidFill>
                  <a:schemeClr val="tx2">
                    <a:lumMod val="50000"/>
                  </a:schemeClr>
                </a:solidFill>
                <a:cs typeface="Times New Roman" panose="02020603050405020304" pitchFamily="18" charset="0"/>
              </a:rPr>
              <a:t>	To strengthen REPOA’s and subsequently Tanzania’s research and advisory capacity on trade policy, competitiveness and elimination of NTBs to enhance  country’s trading capacity with the EU and beyond.</a:t>
            </a:r>
          </a:p>
          <a:p>
            <a:pPr marL="800100" lvl="1" indent="-342900" algn="l">
              <a:buClr>
                <a:srgbClr val="C00000"/>
              </a:buClr>
              <a:buFont typeface="Arial" pitchFamily="34" charset="0"/>
              <a:buChar char="•"/>
            </a:pPr>
            <a:endParaRPr lang="en-US" sz="2400" dirty="0">
              <a:solidFill>
                <a:schemeClr val="tx1"/>
              </a:solidFill>
              <a:latin typeface="Times New Roman" panose="02020603050405020304" pitchFamily="18" charset="0"/>
              <a:cs typeface="Times New Roman" panose="02020603050405020304" pitchFamily="18" charset="0"/>
            </a:endParaRPr>
          </a:p>
          <a:p>
            <a:pPr marL="800100" lvl="1" indent="-342900" algn="l">
              <a:buClr>
                <a:srgbClr val="C00000"/>
              </a:buClr>
              <a:buFont typeface="Arial" pitchFamily="34" charset="0"/>
              <a:buChar char="•"/>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xmlns="" id="{8D825241-C0F1-44B4-89B7-27DE5802C3FB}"/>
              </a:ext>
            </a:extLst>
          </p:cNvPr>
          <p:cNvSpPr>
            <a:spLocks noGrp="1"/>
          </p:cNvSpPr>
          <p:nvPr>
            <p:ph type="sldNum" sz="quarter" idx="12"/>
          </p:nvPr>
        </p:nvSpPr>
        <p:spPr/>
        <p:txBody>
          <a:bodyPr/>
          <a:lstStyle/>
          <a:p>
            <a:pPr>
              <a:defRPr/>
            </a:pPr>
            <a:fld id="{4F8E403E-1BF0-469D-A93C-635C1B988100}" type="slidenum">
              <a:rPr lang="en-US" smtClean="0"/>
              <a:pPr>
                <a:defRPr/>
              </a:pPr>
              <a:t>7</a:t>
            </a:fld>
            <a:endParaRPr lang="en-US"/>
          </a:p>
        </p:txBody>
      </p:sp>
    </p:spTree>
    <p:extLst>
      <p:ext uri="{BB962C8B-B14F-4D97-AF65-F5344CB8AC3E}">
        <p14:creationId xmlns:p14="http://schemas.microsoft.com/office/powerpoint/2010/main" val="2943808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7162800" cy="685800"/>
          </a:xfrm>
        </p:spPr>
        <p:txBody>
          <a:bodyPr rtlCol="0">
            <a:normAutofit/>
          </a:bodyPr>
          <a:lstStyle/>
          <a:p>
            <a:pPr algn="l" fontAlgn="auto">
              <a:spcAft>
                <a:spcPts val="0"/>
              </a:spcAft>
              <a:defRPr/>
            </a:pPr>
            <a:r>
              <a:rPr lang="en-US" sz="3600" b="1" dirty="0">
                <a:solidFill>
                  <a:schemeClr val="accent1"/>
                </a:solidFill>
              </a:rPr>
              <a:t>    Policy Landscape</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6858000" y="0"/>
            <a:ext cx="2286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0" y="914400"/>
            <a:ext cx="9144000" cy="582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800100" lvl="1" indent="-342900" algn="l">
              <a:buClr>
                <a:srgbClr val="C00000"/>
              </a:buClr>
              <a:buFont typeface="Arial" pitchFamily="34" charset="0"/>
              <a:buChar char="•"/>
            </a:pPr>
            <a:r>
              <a:rPr lang="en-GB" sz="2400" b="1" dirty="0">
                <a:solidFill>
                  <a:schemeClr val="tx2">
                    <a:lumMod val="50000"/>
                  </a:schemeClr>
                </a:solidFill>
              </a:rPr>
              <a:t>Current trade</a:t>
            </a:r>
            <a:r>
              <a:rPr lang="en-GB" sz="2400" dirty="0">
                <a:solidFill>
                  <a:schemeClr val="tx2">
                    <a:lumMod val="50000"/>
                  </a:schemeClr>
                </a:solidFill>
              </a:rPr>
              <a:t> (2003 for Mainland, 2006 for Zanzibar) </a:t>
            </a:r>
            <a:r>
              <a:rPr lang="en-GB" sz="2400" b="1" dirty="0">
                <a:solidFill>
                  <a:schemeClr val="tx2">
                    <a:lumMod val="50000"/>
                  </a:schemeClr>
                </a:solidFill>
              </a:rPr>
              <a:t>and investment policies</a:t>
            </a:r>
            <a:r>
              <a:rPr lang="en-GB" sz="2400" dirty="0">
                <a:solidFill>
                  <a:schemeClr val="tx2">
                    <a:lumMod val="50000"/>
                  </a:schemeClr>
                </a:solidFill>
              </a:rPr>
              <a:t> (1996 for Mainland, 2004 for Zanzibar) </a:t>
            </a:r>
            <a:r>
              <a:rPr lang="en-GB" sz="2400" b="1" dirty="0">
                <a:solidFill>
                  <a:schemeClr val="tx2">
                    <a:lumMod val="50000"/>
                  </a:schemeClr>
                </a:solidFill>
              </a:rPr>
              <a:t>are outdated</a:t>
            </a:r>
            <a:r>
              <a:rPr lang="en-GB" sz="2400" dirty="0">
                <a:solidFill>
                  <a:schemeClr val="tx2">
                    <a:lumMod val="50000"/>
                  </a:schemeClr>
                </a:solidFill>
              </a:rPr>
              <a:t> to effectively promote competitiveness and diversification-quality matters, innovation is rapid, customization </a:t>
            </a:r>
            <a:endParaRPr lang="en-US" sz="2400" dirty="0">
              <a:solidFill>
                <a:schemeClr val="tx2">
                  <a:lumMod val="50000"/>
                </a:schemeClr>
              </a:solidFill>
            </a:endParaRPr>
          </a:p>
          <a:p>
            <a:pPr marL="800100" lvl="1" indent="-342900" algn="l">
              <a:buClr>
                <a:srgbClr val="C00000"/>
              </a:buClr>
              <a:buFont typeface="Arial" pitchFamily="34" charset="0"/>
              <a:buChar char="•"/>
            </a:pPr>
            <a:r>
              <a:rPr lang="en-GB" sz="2400" b="1" dirty="0">
                <a:solidFill>
                  <a:schemeClr val="tx2">
                    <a:lumMod val="50000"/>
                  </a:schemeClr>
                </a:solidFill>
                <a:cs typeface="Times New Roman" panose="02020603050405020304" pitchFamily="18" charset="0"/>
              </a:rPr>
              <a:t>BUT</a:t>
            </a:r>
            <a:r>
              <a:rPr lang="en-GB" sz="2400" dirty="0">
                <a:solidFill>
                  <a:schemeClr val="tx2">
                    <a:lumMod val="50000"/>
                  </a:schemeClr>
                </a:solidFill>
                <a:cs typeface="Times New Roman" panose="02020603050405020304" pitchFamily="18" charset="0"/>
              </a:rPr>
              <a:t> policy revision underway: see WB’s 2017 DTIS and Zanzibar’s draft (but binned) 2016 policy. </a:t>
            </a:r>
            <a:r>
              <a:rPr lang="en-US" sz="2400" b="1" dirty="0">
                <a:solidFill>
                  <a:schemeClr val="tx2">
                    <a:lumMod val="50000"/>
                  </a:schemeClr>
                </a:solidFill>
                <a:cs typeface="Times New Roman" panose="02020603050405020304" pitchFamily="18" charset="0"/>
              </a:rPr>
              <a:t>DTIS focuses on: agriculture, mining and extractives and tourism</a:t>
            </a:r>
            <a:r>
              <a:rPr lang="en-US" sz="2400" dirty="0">
                <a:solidFill>
                  <a:schemeClr val="tx2">
                    <a:lumMod val="50000"/>
                  </a:schemeClr>
                </a:solidFill>
                <a:cs typeface="Times New Roman" panose="02020603050405020304" pitchFamily="18" charset="0"/>
              </a:rPr>
              <a:t> </a:t>
            </a:r>
          </a:p>
          <a:p>
            <a:pPr marL="800100" lvl="1" indent="-342900" algn="l">
              <a:buClr>
                <a:srgbClr val="C00000"/>
              </a:buClr>
              <a:buFont typeface="Arial" pitchFamily="34" charset="0"/>
              <a:buChar char="•"/>
            </a:pPr>
            <a:r>
              <a:rPr lang="en-US" sz="2400" dirty="0">
                <a:solidFill>
                  <a:schemeClr val="tx2">
                    <a:lumMod val="50000"/>
                  </a:schemeClr>
                </a:solidFill>
                <a:cs typeface="Times New Roman" panose="02020603050405020304" pitchFamily="18" charset="0"/>
              </a:rPr>
              <a:t>Trade and investment </a:t>
            </a:r>
            <a:r>
              <a:rPr lang="en-US" sz="2400" b="1" dirty="0">
                <a:solidFill>
                  <a:schemeClr val="tx2">
                    <a:lumMod val="50000"/>
                  </a:schemeClr>
                </a:solidFill>
                <a:cs typeface="Times New Roman" panose="02020603050405020304" pitchFamily="18" charset="0"/>
              </a:rPr>
              <a:t>priorities are outlined in FYDP II with industrialization as its main </a:t>
            </a:r>
            <a:r>
              <a:rPr lang="en-US" sz="2400" dirty="0">
                <a:solidFill>
                  <a:schemeClr val="tx2">
                    <a:lumMod val="50000"/>
                  </a:schemeClr>
                </a:solidFill>
                <a:cs typeface="Times New Roman" panose="02020603050405020304" pitchFamily="18" charset="0"/>
              </a:rPr>
              <a:t>agenda</a:t>
            </a:r>
          </a:p>
          <a:p>
            <a:pPr marL="800100" lvl="1" indent="-342900" algn="l">
              <a:buClr>
                <a:srgbClr val="C00000"/>
              </a:buClr>
              <a:buFont typeface="Arial" pitchFamily="34" charset="0"/>
              <a:buChar char="•"/>
            </a:pPr>
            <a:r>
              <a:rPr lang="en-GB" sz="2400" dirty="0">
                <a:solidFill>
                  <a:schemeClr val="tx2">
                    <a:lumMod val="50000"/>
                  </a:schemeClr>
                </a:solidFill>
                <a:cs typeface="Times New Roman" panose="02020603050405020304" pitchFamily="18" charset="0"/>
              </a:rPr>
              <a:t>F</a:t>
            </a:r>
            <a:r>
              <a:rPr lang="en-US" sz="2400" dirty="0">
                <a:solidFill>
                  <a:schemeClr val="tx2">
                    <a:lumMod val="50000"/>
                  </a:schemeClr>
                </a:solidFill>
                <a:cs typeface="Times New Roman" panose="02020603050405020304" pitchFamily="18" charset="0"/>
              </a:rPr>
              <a:t>YDP II supports </a:t>
            </a:r>
            <a:r>
              <a:rPr lang="en-US" sz="2400" b="1" dirty="0">
                <a:solidFill>
                  <a:schemeClr val="tx2">
                    <a:lumMod val="50000"/>
                  </a:schemeClr>
                </a:solidFill>
                <a:cs typeface="Times New Roman" panose="02020603050405020304" pitchFamily="18" charset="0"/>
              </a:rPr>
              <a:t>value-addition</a:t>
            </a:r>
            <a:r>
              <a:rPr lang="en-US" sz="2400" dirty="0">
                <a:solidFill>
                  <a:schemeClr val="tx2">
                    <a:lumMod val="50000"/>
                  </a:schemeClr>
                </a:solidFill>
                <a:cs typeface="Times New Roman" panose="02020603050405020304" pitchFamily="18" charset="0"/>
              </a:rPr>
              <a:t> and </a:t>
            </a:r>
            <a:r>
              <a:rPr lang="en-US" sz="2400" b="1" dirty="0">
                <a:solidFill>
                  <a:schemeClr val="tx2">
                    <a:lumMod val="50000"/>
                  </a:schemeClr>
                </a:solidFill>
                <a:cs typeface="Times New Roman" panose="02020603050405020304" pitchFamily="18" charset="0"/>
              </a:rPr>
              <a:t>beneficiation</a:t>
            </a:r>
            <a:r>
              <a:rPr lang="en-US" sz="2400" dirty="0">
                <a:solidFill>
                  <a:schemeClr val="tx2">
                    <a:lumMod val="50000"/>
                  </a:schemeClr>
                </a:solidFill>
                <a:cs typeface="Times New Roman" panose="02020603050405020304" pitchFamily="18" charset="0"/>
              </a:rPr>
              <a:t> towards improving agricultural productivity and deepening agricultural value chain</a:t>
            </a:r>
          </a:p>
        </p:txBody>
      </p:sp>
      <p:sp>
        <p:nvSpPr>
          <p:cNvPr id="3" name="Slide Number Placeholder 2">
            <a:extLst>
              <a:ext uri="{FF2B5EF4-FFF2-40B4-BE49-F238E27FC236}">
                <a16:creationId xmlns:a16="http://schemas.microsoft.com/office/drawing/2014/main" xmlns="" id="{E2FAC3A7-0A8E-40C7-849F-F854E1C88EE2}"/>
              </a:ext>
            </a:extLst>
          </p:cNvPr>
          <p:cNvSpPr>
            <a:spLocks noGrp="1"/>
          </p:cNvSpPr>
          <p:nvPr>
            <p:ph type="sldNum" sz="quarter" idx="12"/>
          </p:nvPr>
        </p:nvSpPr>
        <p:spPr/>
        <p:txBody>
          <a:bodyPr/>
          <a:lstStyle/>
          <a:p>
            <a:pPr>
              <a:defRPr/>
            </a:pPr>
            <a:fld id="{4F8E403E-1BF0-469D-A93C-635C1B988100}" type="slidenum">
              <a:rPr lang="en-US" smtClean="0"/>
              <a:pPr>
                <a:defRPr/>
              </a:pPr>
              <a:t>8</a:t>
            </a:fld>
            <a:endParaRPr lang="en-US"/>
          </a:p>
        </p:txBody>
      </p:sp>
    </p:spTree>
    <p:extLst>
      <p:ext uri="{BB962C8B-B14F-4D97-AF65-F5344CB8AC3E}">
        <p14:creationId xmlns:p14="http://schemas.microsoft.com/office/powerpoint/2010/main" val="265235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966" y="138818"/>
            <a:ext cx="7315200" cy="685800"/>
          </a:xfrm>
        </p:spPr>
        <p:txBody>
          <a:bodyPr rtlCol="0">
            <a:normAutofit/>
          </a:bodyPr>
          <a:lstStyle/>
          <a:p>
            <a:pPr algn="l" fontAlgn="auto">
              <a:spcAft>
                <a:spcPts val="0"/>
              </a:spcAft>
              <a:defRPr/>
            </a:pPr>
            <a:r>
              <a:rPr lang="en-US" sz="3600" b="1" dirty="0">
                <a:solidFill>
                  <a:schemeClr val="accent1"/>
                </a:solidFill>
              </a:rPr>
              <a:t>Good Practice Cases</a:t>
            </a:r>
            <a:endParaRPr lang="en-US" sz="36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r="16667"/>
          <a:stretch>
            <a:fillRect/>
          </a:stretch>
        </p:blipFill>
        <p:spPr bwMode="auto">
          <a:xfrm>
            <a:off x="7038788" y="0"/>
            <a:ext cx="2105212"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r="826"/>
          <a:stretch>
            <a:fillRect/>
          </a:stretch>
        </p:blipFill>
        <p:spPr bwMode="auto">
          <a:xfrm>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253011" y="1066800"/>
            <a:ext cx="8097837" cy="655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indent="-457200" algn="l">
              <a:buClr>
                <a:srgbClr val="C00000"/>
              </a:buClr>
              <a:buFont typeface="Arial" panose="020B0604020202020204" pitchFamily="34" charset="0"/>
              <a:buChar char="•"/>
            </a:pPr>
            <a:r>
              <a:rPr lang="en-GB" sz="3000" dirty="0">
                <a:solidFill>
                  <a:schemeClr val="tx2">
                    <a:lumMod val="50000"/>
                  </a:schemeClr>
                </a:solidFill>
                <a:cs typeface="Times New Roman" panose="02020603050405020304" pitchFamily="18" charset="0"/>
              </a:rPr>
              <a:t>Zanzibar Exotic Originals Label </a:t>
            </a:r>
            <a:endParaRPr lang="en-US" sz="2400" dirty="0">
              <a:solidFill>
                <a:schemeClr val="tx2">
                  <a:lumMod val="50000"/>
                </a:schemeClr>
              </a:solidFill>
              <a:cs typeface="Times New Roman" panose="02020603050405020304" pitchFamily="18" charset="0"/>
            </a:endParaRPr>
          </a:p>
          <a:p>
            <a:pPr marL="914400" lvl="1" indent="-4572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Launched in 2015 involving the International Trade Centre (ITC), World Intellectual Property Organization (WIPO) and Zanzibar’s State Trading Corporation (ZSTC)</a:t>
            </a:r>
          </a:p>
          <a:p>
            <a:pPr marL="914400" lvl="1" indent="-4572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A sectoral brand strategy for spices</a:t>
            </a:r>
          </a:p>
          <a:p>
            <a:pPr marL="914400" lvl="1" indent="-4572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Features premium branded packaging and promotional materials-islands’ history, spice story, tourism experience and investment potential </a:t>
            </a:r>
          </a:p>
          <a:p>
            <a:pPr marL="914400" lvl="1" indent="-4572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Branded spices in tourist market- cloves, chilies, cinnamon and other organic spices</a:t>
            </a:r>
          </a:p>
          <a:p>
            <a:pPr marL="914400" lvl="1" indent="-457200" algn="l">
              <a:buClr>
                <a:srgbClr val="C00000"/>
              </a:buClr>
              <a:buFont typeface="Arial" panose="020B0604020202020204" pitchFamily="34" charset="0"/>
              <a:buChar char="•"/>
            </a:pPr>
            <a:r>
              <a:rPr lang="en-US" sz="2400" dirty="0">
                <a:solidFill>
                  <a:schemeClr val="tx2">
                    <a:lumMod val="50000"/>
                  </a:schemeClr>
                </a:solidFill>
                <a:cs typeface="Times New Roman" panose="02020603050405020304" pitchFamily="18" charset="0"/>
              </a:rPr>
              <a:t>Three-year pilot agreement in 2017 with GANEFRYD of Denmark, to export branded organic cloves and selected spices to Europe.</a:t>
            </a:r>
          </a:p>
        </p:txBody>
      </p:sp>
      <p:pic>
        <p:nvPicPr>
          <p:cNvPr id="4" name="Picture 3">
            <a:extLst>
              <a:ext uri="{FF2B5EF4-FFF2-40B4-BE49-F238E27FC236}">
                <a16:creationId xmlns:a16="http://schemas.microsoft.com/office/drawing/2014/main" xmlns="" id="{F228E4E9-D824-43C5-B96E-A992BFC5F3C3}"/>
              </a:ext>
            </a:extLst>
          </p:cNvPr>
          <p:cNvPicPr>
            <a:picLocks noChangeAspect="1"/>
          </p:cNvPicPr>
          <p:nvPr/>
        </p:nvPicPr>
        <p:blipFill>
          <a:blip r:embed="rId5"/>
          <a:stretch>
            <a:fillRect/>
          </a:stretch>
        </p:blipFill>
        <p:spPr>
          <a:xfrm>
            <a:off x="5790304" y="587075"/>
            <a:ext cx="1447800" cy="1042282"/>
          </a:xfrm>
          <a:prstGeom prst="rect">
            <a:avLst/>
          </a:prstGeom>
        </p:spPr>
      </p:pic>
      <p:sp>
        <p:nvSpPr>
          <p:cNvPr id="3" name="Slide Number Placeholder 2">
            <a:extLst>
              <a:ext uri="{FF2B5EF4-FFF2-40B4-BE49-F238E27FC236}">
                <a16:creationId xmlns:a16="http://schemas.microsoft.com/office/drawing/2014/main" xmlns="" id="{75B6A0CA-F06F-411C-9FBB-D2D7BB2006DB}"/>
              </a:ext>
            </a:extLst>
          </p:cNvPr>
          <p:cNvSpPr>
            <a:spLocks noGrp="1"/>
          </p:cNvSpPr>
          <p:nvPr>
            <p:ph type="sldNum" sz="quarter" idx="12"/>
          </p:nvPr>
        </p:nvSpPr>
        <p:spPr/>
        <p:txBody>
          <a:bodyPr/>
          <a:lstStyle/>
          <a:p>
            <a:pPr>
              <a:defRPr/>
            </a:pPr>
            <a:fld id="{4F8E403E-1BF0-469D-A93C-635C1B988100}" type="slidenum">
              <a:rPr lang="en-US" smtClean="0"/>
              <a:pPr>
                <a:defRPr/>
              </a:pPr>
              <a:t>9</a:t>
            </a:fld>
            <a:endParaRPr lang="en-US"/>
          </a:p>
        </p:txBody>
      </p:sp>
    </p:spTree>
    <p:extLst>
      <p:ext uri="{BB962C8B-B14F-4D97-AF65-F5344CB8AC3E}">
        <p14:creationId xmlns:p14="http://schemas.microsoft.com/office/powerpoint/2010/main" val="1980590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3214</TotalTime>
  <Words>1366</Words>
  <Application>Microsoft Office PowerPoint</Application>
  <PresentationFormat>On-screen Show (4:3)</PresentationFormat>
  <Paragraphs>109</Paragraphs>
  <Slides>15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Georgia</vt:lpstr>
      <vt:lpstr>Helvetica</vt:lpstr>
      <vt:lpstr>Times New Roman</vt:lpstr>
      <vt:lpstr>Office Theme</vt:lpstr>
      <vt:lpstr>   Competitiveness and Diversification Along Key Export Corridors and Investment Climate for Value Chain Development   Donald Mmari   KNOWLEDGE SHARING ON TRADE AND INVESTMENT  “GOOD PRACTICES”,   ACP House, Brussels, Belgium  21st February 2018 </vt:lpstr>
      <vt:lpstr>  Outline</vt:lpstr>
      <vt:lpstr>Introduction</vt:lpstr>
      <vt:lpstr>Introduction-2</vt:lpstr>
      <vt:lpstr>Introduction-3</vt:lpstr>
      <vt:lpstr>PowerPoint Presentation</vt:lpstr>
      <vt:lpstr>Outputs of Programme of  support  </vt:lpstr>
      <vt:lpstr>    Policy Landscape</vt:lpstr>
      <vt:lpstr>Good Practice Cases</vt:lpstr>
      <vt:lpstr>Good Practice Cases-2</vt:lpstr>
      <vt:lpstr>Lessons from the two cases</vt:lpstr>
      <vt:lpstr>Key constraints to competitiveness</vt:lpstr>
      <vt:lpstr>Limits of TA Support</vt:lpstr>
      <vt:lpstr>Way Forward</vt:lpstr>
      <vt:lpstr> Thank You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 Author</dc:title>
  <dc:creator>Jamal Msami</dc:creator>
  <cp:keywords>violent;extremism;deprivation;inequality</cp:keywords>
  <cp:lastModifiedBy>donald</cp:lastModifiedBy>
  <cp:revision>240</cp:revision>
  <dcterms:created xsi:type="dcterms:W3CDTF">2012-08-29T11:32:01Z</dcterms:created>
  <dcterms:modified xsi:type="dcterms:W3CDTF">2018-02-21T09:14:47Z</dcterms:modified>
</cp:coreProperties>
</file>